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322" r:id="rId2"/>
    <p:sldId id="351" r:id="rId3"/>
    <p:sldId id="258" r:id="rId4"/>
    <p:sldId id="261" r:id="rId5"/>
    <p:sldId id="262" r:id="rId6"/>
    <p:sldId id="263" r:id="rId7"/>
    <p:sldId id="266" r:id="rId8"/>
    <p:sldId id="340" r:id="rId9"/>
    <p:sldId id="268" r:id="rId10"/>
    <p:sldId id="342" r:id="rId11"/>
    <p:sldId id="348" r:id="rId12"/>
    <p:sldId id="349" r:id="rId13"/>
    <p:sldId id="326" r:id="rId14"/>
    <p:sldId id="272" r:id="rId15"/>
    <p:sldId id="273" r:id="rId16"/>
    <p:sldId id="274" r:id="rId17"/>
    <p:sldId id="282" r:id="rId18"/>
    <p:sldId id="327" r:id="rId19"/>
    <p:sldId id="284" r:id="rId20"/>
    <p:sldId id="329" r:id="rId21"/>
    <p:sldId id="331" r:id="rId22"/>
    <p:sldId id="335" r:id="rId23"/>
    <p:sldId id="307" r:id="rId24"/>
    <p:sldId id="302" r:id="rId25"/>
    <p:sldId id="350" r:id="rId26"/>
    <p:sldId id="339" r:id="rId27"/>
    <p:sldId id="352" r:id="rId28"/>
    <p:sldId id="314" r:id="rId29"/>
    <p:sldId id="275"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Consolas" panose="020B0609020204030204" pitchFamily="49" charset="0"/>
      <p:regular r:id="rId36"/>
      <p:bold r:id="rId37"/>
      <p:italic r:id="rId38"/>
      <p:boldItalic r:id="rId39"/>
    </p:embeddedFont>
    <p:embeddedFont>
      <p:font typeface="Lato" panose="020F0502020204030203" pitchFamily="34" charset="77"/>
      <p:regular r:id="rId40"/>
      <p:bold r:id="rId41"/>
      <p:italic r:id="rId42"/>
      <p:boldItalic r:id="rId43"/>
    </p:embeddedFont>
    <p:embeddedFont>
      <p:font typeface="Lato Light" panose="020F0302020204030203" pitchFamily="34" charset="77"/>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817">
          <p15:clr>
            <a:srgbClr val="9AA0A6"/>
          </p15:clr>
        </p15:guide>
        <p15:guide id="3" pos="5251">
          <p15:clr>
            <a:srgbClr val="9AA0A6"/>
          </p15:clr>
        </p15:guide>
        <p15:guide id="4" orient="horz" pos="987">
          <p15:clr>
            <a:srgbClr val="9AA0A6"/>
          </p15:clr>
        </p15:guide>
        <p15:guide id="5" orient="horz" pos="282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30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AF106C-BB0E-483E-A54C-972B2637C570}">
  <a:tblStyle styleId="{68AF106C-BB0E-483E-A54C-972B2637C5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84"/>
    <p:restoredTop sz="70760"/>
  </p:normalViewPr>
  <p:slideViewPr>
    <p:cSldViewPr snapToGrid="0">
      <p:cViewPr varScale="1">
        <p:scale>
          <a:sx n="137" d="100"/>
          <a:sy n="137" d="100"/>
        </p:scale>
        <p:origin x="208" y="520"/>
      </p:cViewPr>
      <p:guideLst>
        <p:guide orient="horz" pos="1620"/>
        <p:guide pos="817"/>
        <p:guide pos="5251"/>
        <p:guide orient="horz" pos="987"/>
        <p:guide orient="horz" pos="282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8626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solidFill>
                  <a:schemeClr val="dk1"/>
                </a:solidFill>
              </a:rPr>
              <a:t>For the compile goal/task the inputs are the source files, the </a:t>
            </a:r>
            <a:r>
              <a:rPr lang="en-US" sz="1200" dirty="0" err="1">
                <a:solidFill>
                  <a:schemeClr val="dk1"/>
                </a:solidFill>
              </a:rPr>
              <a:t>classpath</a:t>
            </a:r>
            <a:r>
              <a:rPr lang="en-US" sz="1200" dirty="0">
                <a:solidFill>
                  <a:schemeClr val="dk1"/>
                </a:solidFill>
              </a:rPr>
              <a:t>, the java version, compiler configuration.</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chemeClr val="dk1"/>
                </a:solidFill>
              </a:rPr>
              <a:t>The output are the compiled classes.</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chemeClr val="dk1"/>
                </a:solidFill>
              </a:rPr>
              <a:t>For the test goal/task the inputs are the </a:t>
            </a:r>
            <a:r>
              <a:rPr lang="en-US" sz="1200" dirty="0" err="1">
                <a:solidFill>
                  <a:schemeClr val="dk1"/>
                </a:solidFill>
              </a:rPr>
              <a:t>tet</a:t>
            </a:r>
            <a:r>
              <a:rPr lang="en-US" sz="1200" dirty="0">
                <a:solidFill>
                  <a:schemeClr val="dk1"/>
                </a:solidFill>
              </a:rPr>
              <a:t> sources, the test runtime </a:t>
            </a:r>
            <a:r>
              <a:rPr lang="en-US" sz="1200" dirty="0" err="1">
                <a:solidFill>
                  <a:schemeClr val="dk1"/>
                </a:solidFill>
              </a:rPr>
              <a:t>classpath</a:t>
            </a:r>
            <a:r>
              <a:rPr lang="en-US" sz="1200" dirty="0">
                <a:solidFill>
                  <a:schemeClr val="dk1"/>
                </a:solidFill>
              </a:rPr>
              <a:t>, …</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chemeClr val="dk1"/>
                </a:solidFill>
              </a:rPr>
              <a:t>The output are the test reports</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chemeClr val="dk1"/>
                </a:solidFill>
              </a:rPr>
              <a:t>Caching is a generic concept. Compilation, Source code generation, documentation, </a:t>
            </a:r>
            <a:r>
              <a:rPr lang="en-US" sz="1200" dirty="0" err="1">
                <a:solidFill>
                  <a:schemeClr val="dk1"/>
                </a:solidFill>
              </a:rPr>
              <a:t>checkstyle</a:t>
            </a:r>
            <a:r>
              <a:rPr lang="en-US" sz="1200" dirty="0">
                <a:solidFill>
                  <a:schemeClr val="dk1"/>
                </a:solidFill>
              </a:rPr>
              <a:t>, </a:t>
            </a:r>
            <a:r>
              <a:rPr lang="en-US" sz="1200" dirty="0" err="1">
                <a:solidFill>
                  <a:schemeClr val="dk1"/>
                </a:solidFill>
              </a:rPr>
              <a:t>pmd</a:t>
            </a:r>
            <a:r>
              <a:rPr lang="en-US" sz="1200" dirty="0">
                <a:solidFill>
                  <a:schemeClr val="dk1"/>
                </a:solidFill>
              </a:rPr>
              <a:t>, … are cacheable. </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chemeClr val="dk1"/>
                </a:solidFill>
              </a:rPr>
              <a:t>Let’s look at an example. The famous open source SLF4J logging project.</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b="1" dirty="0">
              <a:solidFill>
                <a:schemeClr val="dk1"/>
              </a:solidFill>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9989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6142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d4359cf9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d4359cf9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f7ee23fdc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f7ee23fdc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ebad28f9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ebad28f9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f7ee23fdc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f7ee23fdc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41cf40f99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41cf40f99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a:solidFill>
                  <a:schemeClr val="dk1"/>
                </a:solidFill>
              </a:rPr>
              <a:t>For the compile goal/task the inputs are the source files, the classpath, the java version, compiler configuration.</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a:solidFill>
                  <a:schemeClr val="dk1"/>
                </a:solidFill>
              </a:rPr>
              <a:t>The output are the compiled classes.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a:solidFill>
                  <a:schemeClr val="dk1"/>
                </a:solidFill>
              </a:rPr>
              <a:t>For the test goal/task the inputs are the tet sources, the test runtime classpath, …</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a:solidFill>
                  <a:schemeClr val="dk1"/>
                </a:solidFill>
              </a:rPr>
              <a:t>The output are the test reports</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a:solidFill>
                  <a:schemeClr val="dk1"/>
                </a:solidFill>
              </a:rPr>
              <a:t>Caching is a generic concept. Compilation, Source code generation, documentation, checkstyle, pmd, … are cacheable. </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a:solidFill>
                  <a:schemeClr val="dk1"/>
                </a:solidFill>
              </a:rPr>
              <a:t>Let’s look at an example. The famous open source SLF4J logging project.</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b="1">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f9dc662c2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f9dc662c2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One technique for speeding up feedback cycles is to use a build cache. There’s no reason to waste CPU cycles, and more importantly, your time, building something you’ve built before. Gradle tasks and Maven goals know their inputs and outputs. Their inputs are typically the files they read and their outputs are the files they write.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So a build cache is a key value store where the keys are hashes calculated from a task’s inputs and the values are the outputs. When the inputs haven’t changed the outputs can be reused from the cache and compilation, and other cacheable tasks or goals, can be skipped entirely.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7a7ea6f64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7a7ea6f64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p:txBody>
      </p:sp>
    </p:spTree>
    <p:extLst>
      <p:ext uri="{BB962C8B-B14F-4D97-AF65-F5344CB8AC3E}">
        <p14:creationId xmlns:p14="http://schemas.microsoft.com/office/powerpoint/2010/main" val="2026167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dirty="0">
                <a:solidFill>
                  <a:schemeClr val="dk1"/>
                </a:solidFill>
              </a:rPr>
              <a:t>There are multiple levels of caches. Extremely important for Maven is the local cache. In Maven you mostly run clean builds because otherwise the builds are not reliable. So when you have a 20, 50 or 100’s of submodules project and you change only one LOC with the build cache this clean build becomes very often very fast because most of the output does not need to be rebuild but retrieved from the cache.</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chemeClr val="dk1"/>
                </a:solidFill>
              </a:rPr>
              <a:t>The remote cache allows build output to be shared between machines, for example between CI machines or CI machines and developer machines. A huge accelerator for CI and developer builds to be able to reuse build output.</a:t>
            </a:r>
            <a:endParaRPr sz="1200" dirty="0">
              <a:solidFill>
                <a:schemeClr val="dk1"/>
              </a:solidFil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dirty="0" err="1"/>
              <a:t>Demonsbrew</a:t>
            </a:r>
            <a:r>
              <a:rPr lang="en-US" dirty="0"/>
              <a:t> services start </a:t>
            </a:r>
            <a:r>
              <a:rPr lang="en-US" dirty="0" err="1"/>
              <a:t>jenkins-lts</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Again full attribution would be available if I had the G2 login</a:t>
            </a:r>
          </a:p>
        </p:txBody>
      </p:sp>
      <p:sp>
        <p:nvSpPr>
          <p:cNvPr id="4" name="Slide Number Placeholder 3"/>
          <p:cNvSpPr>
            <a:spLocks noGrp="1"/>
          </p:cNvSpPr>
          <p:nvPr>
            <p:ph type="sldNum" sz="quarter" idx="5"/>
          </p:nvPr>
        </p:nvSpPr>
        <p:spPr/>
        <p:txBody>
          <a:bodyPr/>
          <a:lstStyle/>
          <a:p>
            <a:fld id="{23465A99-CF2D-4556-8058-E962CB3AFE29}" type="slidenum">
              <a:rPr lang="en-US" smtClean="0"/>
              <a:t>22</a:t>
            </a:fld>
            <a:endParaRPr lang="en-US"/>
          </a:p>
        </p:txBody>
      </p:sp>
    </p:spTree>
    <p:extLst>
      <p:ext uri="{BB962C8B-B14F-4D97-AF65-F5344CB8AC3E}">
        <p14:creationId xmlns:p14="http://schemas.microsoft.com/office/powerpoint/2010/main" val="3827816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7a7ea6f64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7a7ea6f64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p:txBody>
      </p:sp>
    </p:spTree>
    <p:extLst>
      <p:ext uri="{BB962C8B-B14F-4D97-AF65-F5344CB8AC3E}">
        <p14:creationId xmlns:p14="http://schemas.microsoft.com/office/powerpoint/2010/main" val="4139721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5fadc9810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5fadc9810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5fadc9810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5fadc9810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2439773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dirty="0"/>
              <a:t>brew services start </a:t>
            </a:r>
            <a:r>
              <a:rPr lang="en-US" dirty="0" err="1"/>
              <a:t>jenkins-lts</a:t>
            </a:r>
            <a:endParaRPr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662138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a7ea6f64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7a7ea6f64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8911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d21e50a2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d21e50a2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talk about the benefits of DPE. The first is faster feedback cycles through build and test acceleration technologies. This means there is less wasted dev idle/wait time, which leads to less context switching and more focused developers because they stay in their creative flow. All of this contributes to step function increases in productivity. Because builds are fast, developers more often and this leads directly to a number of effects you can see in the diagram that result in higher quality code.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next major benefit is efficient troubleshooting tied to our Build Scan analytics tool which facilitate root cause analysis. The resulting faster MTTR improves productivity and positively impacts quality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More Reliable Builds and Tests enabled by our Failure Analytics capabilities mean the toolchain itself will fail less frequently and this gives developers more confidence in the toolchain, which in turn makes them more likely report problems, seek out toolchain and infrastructure advice, and fix things themselves without needing to reproduce the problem and reflexively getting the build team involved. All of this again translates into faster MTTR, quality and productivity optimization.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Finally Trends &amp; Insights allows dev teams to get out of firefighting mode and look at how overall performance is trending over time. Observability of key performance and failure metrics over time allows proactive detection of anomalies from normal baselines. This can trigger a proactive intervention before a problem becomes an emergency. Observability is also the key to a continuous learning and improvement approach to developer productivity engineering.</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fa645d1c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fa645d1c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Software development is a very creative process.It is similar to the creativity of an experimental scientist. Scientists have a hypothesis and then enter a dialogue with nature via experiments on whether the hypothesis is correct. Our hypotheses is our code and the dialogue is with the compiler, unit, integration, performance tests, other validations and interacting directly with the running software. So our creativity requires a dialogue.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quality of the creative flow for your developers depends on how functional that dialogue is In an ideal world you get the answers instantaneously, the answers are always correct and your changes are immediately available at runtime. </a:t>
            </a:r>
            <a:endParaRPr>
              <a:solidFill>
                <a:schemeClr val="dk1"/>
              </a:solidFill>
            </a:endParaRPr>
          </a:p>
          <a:p>
            <a:pPr marL="0" lvl="0" indent="0" algn="l" rtl="0">
              <a:lnSpc>
                <a:spcPct val="115000"/>
              </a:lnSpc>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fa645d1c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fa645d1c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This was more or less the experience when we all started with software development. This was so much fun, it was so productive and we got hooked on 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Please ask yourself that question. When you wrote your first code and it would have taken 1 minute waiting time to change the color of the circle your were drawing, would you have continued with coding?</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5fadc9810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5fadc9810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Now we are enterprise software developers, we are operating at scale with code that builds in some cases hundreds of thousands of times a day</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29f895b8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29f895b8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What do those metrics have in common in successful software projects?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They are growing. They are growing often exponentially. </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2e7d28961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2e7d28961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Think of what they could do with that time…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f7ee23fdc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f7ee23fdc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 name="Google Shape;20;p2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 name="Google Shape;21;p2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 name="Google Shape;2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a:lvl1pPr>
            <a:lvl2pPr marL="0" lvl="1" indent="0" algn="r">
              <a:lnSpc>
                <a:spcPct val="100000"/>
              </a:lnSpc>
              <a:spcBef>
                <a:spcPts val="0"/>
              </a:spcBef>
              <a:spcAft>
                <a:spcPts val="0"/>
              </a:spcAft>
              <a:buSzPts val="1000"/>
              <a:buNone/>
              <a:defRPr/>
            </a:lvl2pPr>
            <a:lvl3pPr marL="0" lvl="2" indent="0" algn="r">
              <a:lnSpc>
                <a:spcPct val="100000"/>
              </a:lnSpc>
              <a:spcBef>
                <a:spcPts val="0"/>
              </a:spcBef>
              <a:spcAft>
                <a:spcPts val="0"/>
              </a:spcAft>
              <a:buSzPts val="1000"/>
              <a:buNone/>
              <a:defRPr/>
            </a:lvl3pPr>
            <a:lvl4pPr marL="0" lvl="3" indent="0" algn="r">
              <a:lnSpc>
                <a:spcPct val="100000"/>
              </a:lnSpc>
              <a:spcBef>
                <a:spcPts val="0"/>
              </a:spcBef>
              <a:spcAft>
                <a:spcPts val="0"/>
              </a:spcAft>
              <a:buSzPts val="1000"/>
              <a:buNone/>
              <a:defRPr/>
            </a:lvl4pPr>
            <a:lvl5pPr marL="0" lvl="4" indent="0" algn="r">
              <a:lnSpc>
                <a:spcPct val="100000"/>
              </a:lnSpc>
              <a:spcBef>
                <a:spcPts val="0"/>
              </a:spcBef>
              <a:spcAft>
                <a:spcPts val="0"/>
              </a:spcAft>
              <a:buSzPts val="1000"/>
              <a:buNone/>
              <a:defRPr/>
            </a:lvl5pPr>
            <a:lvl6pPr marL="0" lvl="5" indent="0" algn="r">
              <a:lnSpc>
                <a:spcPct val="100000"/>
              </a:lnSpc>
              <a:spcBef>
                <a:spcPts val="0"/>
              </a:spcBef>
              <a:spcAft>
                <a:spcPts val="0"/>
              </a:spcAft>
              <a:buSzPts val="1000"/>
              <a:buNone/>
              <a:defRPr/>
            </a:lvl6pPr>
            <a:lvl7pPr marL="0" lvl="6" indent="0" algn="r">
              <a:lnSpc>
                <a:spcPct val="100000"/>
              </a:lnSpc>
              <a:spcBef>
                <a:spcPts val="0"/>
              </a:spcBef>
              <a:spcAft>
                <a:spcPts val="0"/>
              </a:spcAft>
              <a:buSzPts val="1000"/>
              <a:buNone/>
              <a:defRPr/>
            </a:lvl7pPr>
            <a:lvl8pPr marL="0" lvl="7" indent="0" algn="r">
              <a:lnSpc>
                <a:spcPct val="100000"/>
              </a:lnSpc>
              <a:spcBef>
                <a:spcPts val="0"/>
              </a:spcBef>
              <a:spcAft>
                <a:spcPts val="0"/>
              </a:spcAft>
              <a:buSzPts val="1000"/>
              <a:buNone/>
              <a:defRPr/>
            </a:lvl8pPr>
            <a:lvl9pPr marL="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1809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linkedin.com/in/justinreock/" TargetMode="Externa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gif"/></Relationships>
</file>

<file path=ppt/slides/_rels/slide22.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hyperlink" Target="https://tv.gradle.com/intro-distributed-testing"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8.gif"/></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gradle.com/gradle-enterprise-solution-%20overview/build-scan-root-cause-analysis-data/" TargetMode="External"/><Relationship Id="rId5" Type="http://schemas.openxmlformats.org/officeDocument/2006/relationships/hyperlink" Target="https://docs.gradle.com/enterprise/maven-build-cache/" TargetMode="Externa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603104" y="4718726"/>
            <a:ext cx="441614" cy="325500"/>
          </a:xfrm>
          <a:prstGeom prst="rect">
            <a:avLst/>
          </a:prstGeom>
          <a:noFill/>
          <a:ln>
            <a:noFill/>
          </a:ln>
        </p:spPr>
      </p:pic>
      <p:sp>
        <p:nvSpPr>
          <p:cNvPr id="70" name="Google Shape;70;p2"/>
          <p:cNvSpPr/>
          <p:nvPr/>
        </p:nvSpPr>
        <p:spPr>
          <a:xfrm>
            <a:off x="5677500" y="-25"/>
            <a:ext cx="3466500" cy="5143500"/>
          </a:xfrm>
          <a:prstGeom prst="rect">
            <a:avLst/>
          </a:prstGeom>
          <a:solidFill>
            <a:srgbClr val="02303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 name="Google Shape;71;p2"/>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603104" y="4718726"/>
            <a:ext cx="441614" cy="325500"/>
          </a:xfrm>
          <a:prstGeom prst="rect">
            <a:avLst/>
          </a:prstGeom>
          <a:noFill/>
          <a:ln>
            <a:noFill/>
          </a:ln>
        </p:spPr>
      </p:pic>
      <p:pic>
        <p:nvPicPr>
          <p:cNvPr id="72" name="Google Shape;72;p2"/>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6313334" y="1366378"/>
            <a:ext cx="2194852" cy="2410749"/>
          </a:xfrm>
          <a:prstGeom prst="rect">
            <a:avLst/>
          </a:prstGeom>
          <a:noFill/>
          <a:ln>
            <a:noFill/>
          </a:ln>
        </p:spPr>
      </p:pic>
      <p:pic>
        <p:nvPicPr>
          <p:cNvPr id="73" name="Google Shape;73;p2" descr="A person smiling for the camera&#10;&#10;Description automatically generated with medium confidence"/>
          <p:cNvPicPr preferRelativeResize="0"/>
          <p:nvPr/>
        </p:nvPicPr>
        <p:blipFill rotWithShape="1">
          <a:blip r:embed="rId5">
            <a:alphaModFix/>
          </a:blip>
          <a:srcRect/>
          <a:stretch/>
        </p:blipFill>
        <p:spPr>
          <a:xfrm>
            <a:off x="609005" y="1236388"/>
            <a:ext cx="1692835" cy="1692835"/>
          </a:xfrm>
          <a:prstGeom prst="rect">
            <a:avLst/>
          </a:prstGeom>
          <a:noFill/>
          <a:ln>
            <a:noFill/>
          </a:ln>
        </p:spPr>
      </p:pic>
      <p:sp>
        <p:nvSpPr>
          <p:cNvPr id="74" name="Google Shape;74;p2"/>
          <p:cNvSpPr/>
          <p:nvPr/>
        </p:nvSpPr>
        <p:spPr>
          <a:xfrm>
            <a:off x="59544" y="681316"/>
            <a:ext cx="2791759" cy="2743200"/>
          </a:xfrm>
          <a:prstGeom prst="donut">
            <a:avLst>
              <a:gd name="adj" fmla="val 20641"/>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75" name="Google Shape;75;p2"/>
          <p:cNvSpPr txBox="1"/>
          <p:nvPr/>
        </p:nvSpPr>
        <p:spPr>
          <a:xfrm>
            <a:off x="489850" y="393750"/>
            <a:ext cx="5026200" cy="71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2303A"/>
                </a:solidFill>
                <a:latin typeface="Lato"/>
                <a:ea typeface="Lato"/>
                <a:cs typeface="Lato"/>
                <a:sym typeface="Lato"/>
              </a:rPr>
              <a:t>Your Speaker</a:t>
            </a:r>
            <a:endParaRPr sz="2400" b="0" i="0" u="none" strike="noStrike" cap="none">
              <a:solidFill>
                <a:srgbClr val="02303A"/>
              </a:solidFill>
              <a:latin typeface="Lato"/>
              <a:ea typeface="Lato"/>
              <a:cs typeface="Lato"/>
              <a:sym typeface="Lato"/>
            </a:endParaRPr>
          </a:p>
        </p:txBody>
      </p:sp>
      <p:sp>
        <p:nvSpPr>
          <p:cNvPr id="76" name="Google Shape;76;p2"/>
          <p:cNvSpPr txBox="1"/>
          <p:nvPr/>
        </p:nvSpPr>
        <p:spPr>
          <a:xfrm>
            <a:off x="2463290" y="1396216"/>
            <a:ext cx="2693366" cy="12618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Calibri"/>
                <a:ea typeface="Calibri"/>
                <a:cs typeface="Calibri"/>
                <a:sym typeface="Calibri"/>
              </a:rPr>
              <a:t>Justin Reock</a:t>
            </a:r>
            <a:endParaRPr sz="16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600" b="0" i="0" u="none" strike="noStrike" cap="none">
                <a:solidFill>
                  <a:srgbClr val="000000"/>
                </a:solidFill>
                <a:latin typeface="Calibri"/>
                <a:ea typeface="Calibri"/>
                <a:cs typeface="Calibri"/>
                <a:sym typeface="Calibri"/>
              </a:rPr>
              <a:t>Chief Evangelist and Field CTO</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Calibri"/>
                <a:ea typeface="Calibri"/>
                <a:cs typeface="Calibri"/>
                <a:sym typeface="Calibri"/>
              </a:rPr>
              <a:t>Gradle Enterprise</a:t>
            </a:r>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p:txBody>
      </p:sp>
      <p:sp>
        <p:nvSpPr>
          <p:cNvPr id="77" name="Google Shape;77;p2"/>
          <p:cNvSpPr/>
          <p:nvPr/>
        </p:nvSpPr>
        <p:spPr>
          <a:xfrm>
            <a:off x="635814" y="3015666"/>
            <a:ext cx="4687300" cy="11695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222222"/>
                </a:solidFill>
                <a:latin typeface="Calibri"/>
                <a:ea typeface="Calibri"/>
                <a:cs typeface="Calibri"/>
                <a:sym typeface="Calibri"/>
              </a:rPr>
              <a:t>Justin has over 20 years of experience working in various software roles including JEE work. He is an outspoken free software evangelist, delivering enterprise solutions, technical leadership, various publications and community education on databases, architectures, and integration projects.</a:t>
            </a:r>
            <a:endParaRPr sz="1400" b="0" i="0" u="none" strike="noStrike" cap="none" dirty="0">
              <a:solidFill>
                <a:srgbClr val="000000"/>
              </a:solidFill>
              <a:latin typeface="Calibri"/>
              <a:ea typeface="Calibri"/>
              <a:cs typeface="Calibri"/>
              <a:sym typeface="Calibri"/>
            </a:endParaRPr>
          </a:p>
        </p:txBody>
      </p:sp>
      <p:sp>
        <p:nvSpPr>
          <p:cNvPr id="78" name="Google Shape;78;p2"/>
          <p:cNvSpPr/>
          <p:nvPr/>
        </p:nvSpPr>
        <p:spPr>
          <a:xfrm>
            <a:off x="963498" y="4450665"/>
            <a:ext cx="122341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@justinreock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9" name="Google Shape;79;p2" descr="Linkedin - Free social media icons"/>
          <p:cNvPicPr preferRelativeResize="0"/>
          <p:nvPr/>
        </p:nvPicPr>
        <p:blipFill rotWithShape="1">
          <a:blip r:embed="rId7" cstate="hqprint">
            <a:alphaModFix/>
            <a:extLst>
              <a:ext uri="{28A0092B-C50C-407E-A947-70E740481C1C}">
                <a14:useLocalDpi xmlns:a14="http://schemas.microsoft.com/office/drawing/2010/main"/>
              </a:ext>
            </a:extLst>
          </a:blip>
          <a:srcRect/>
          <a:stretch/>
        </p:blipFill>
        <p:spPr>
          <a:xfrm>
            <a:off x="695437" y="4450665"/>
            <a:ext cx="268061" cy="268061"/>
          </a:xfrm>
          <a:prstGeom prst="rect">
            <a:avLst/>
          </a:prstGeom>
          <a:noFill/>
          <a:ln>
            <a:noFill/>
          </a:ln>
        </p:spPr>
      </p:pic>
      <p:pic>
        <p:nvPicPr>
          <p:cNvPr id="80" name="Google Shape;80;p2"/>
          <p:cNvPicPr preferRelativeResize="0"/>
          <p:nvPr/>
        </p:nvPicPr>
        <p:blipFill rotWithShape="1">
          <a:blip r:embed="rId8">
            <a:alphaModFix/>
          </a:blip>
          <a:srcRect/>
          <a:stretch/>
        </p:blipFill>
        <p:spPr>
          <a:xfrm>
            <a:off x="6197589" y="1061448"/>
            <a:ext cx="2426321" cy="30086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74;p37">
            <a:extLst>
              <a:ext uri="{FF2B5EF4-FFF2-40B4-BE49-F238E27FC236}">
                <a16:creationId xmlns:a16="http://schemas.microsoft.com/office/drawing/2014/main" id="{0E6C6520-2D0E-5844-A244-3B3A0A0F92E7}"/>
              </a:ext>
            </a:extLst>
          </p:cNvPr>
          <p:cNvPicPr preferRelativeResize="0"/>
          <p:nvPr/>
        </p:nvPicPr>
        <p:blipFill>
          <a:blip r:embed="rId3">
            <a:alphaModFix/>
          </a:blip>
          <a:stretch>
            <a:fillRect/>
          </a:stretch>
        </p:blipFill>
        <p:spPr>
          <a:xfrm>
            <a:off x="0" y="0"/>
            <a:ext cx="9144000" cy="5143500"/>
          </a:xfrm>
          <a:prstGeom prst="rect">
            <a:avLst/>
          </a:prstGeom>
          <a:noFill/>
          <a:ln>
            <a:noFill/>
          </a:ln>
        </p:spPr>
      </p:pic>
      <p:sp>
        <p:nvSpPr>
          <p:cNvPr id="7" name="Google Shape;194;p30">
            <a:extLst>
              <a:ext uri="{FF2B5EF4-FFF2-40B4-BE49-F238E27FC236}">
                <a16:creationId xmlns:a16="http://schemas.microsoft.com/office/drawing/2014/main" id="{98AEF702-1C11-B548-A767-60652C026B6B}"/>
              </a:ext>
            </a:extLst>
          </p:cNvPr>
          <p:cNvSpPr txBox="1"/>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2303A"/>
                </a:solidFill>
                <a:latin typeface="Lato"/>
                <a:ea typeface="Lato"/>
                <a:cs typeface="Lato"/>
                <a:sym typeface="Lato"/>
              </a:rPr>
              <a:t>What comes after DevOps?</a:t>
            </a:r>
            <a:endParaRPr sz="2400" dirty="0">
              <a:solidFill>
                <a:srgbClr val="02303A"/>
              </a:solidFill>
              <a:latin typeface="Lato"/>
              <a:ea typeface="Lato"/>
              <a:cs typeface="Lato"/>
              <a:sym typeface="Lato"/>
            </a:endParaRPr>
          </a:p>
        </p:txBody>
      </p:sp>
      <p:pic>
        <p:nvPicPr>
          <p:cNvPr id="1026" name="Picture 2">
            <a:extLst>
              <a:ext uri="{FF2B5EF4-FFF2-40B4-BE49-F238E27FC236}">
                <a16:creationId xmlns:a16="http://schemas.microsoft.com/office/drawing/2014/main" id="{5B144055-A7AB-5540-89BA-706D1C4FB8F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3400" y="1892300"/>
            <a:ext cx="8077200" cy="135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999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6"/>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27" name="Google Shape;127;p6"/>
          <p:cNvSpPr txBox="1"/>
          <p:nvPr/>
        </p:nvSpPr>
        <p:spPr>
          <a:xfrm>
            <a:off x="1619850" y="364900"/>
            <a:ext cx="5452200" cy="9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2303A"/>
                </a:solidFill>
                <a:latin typeface="Lato"/>
                <a:ea typeface="Lato"/>
                <a:cs typeface="Lato"/>
                <a:sym typeface="Lato"/>
              </a:rPr>
              <a:t>Introducing Developer Productivity Engineering</a:t>
            </a:r>
            <a:endParaRPr sz="2400" b="0" i="0" u="none" strike="noStrike" cap="none" dirty="0">
              <a:solidFill>
                <a:srgbClr val="02303A"/>
              </a:solidFill>
              <a:latin typeface="Lato"/>
              <a:ea typeface="Lato"/>
              <a:cs typeface="Lato"/>
              <a:sym typeface="Lato"/>
            </a:endParaRPr>
          </a:p>
        </p:txBody>
      </p:sp>
      <p:sp>
        <p:nvSpPr>
          <p:cNvPr id="128" name="Google Shape;128;p6"/>
          <p:cNvSpPr txBox="1"/>
          <p:nvPr/>
        </p:nvSpPr>
        <p:spPr>
          <a:xfrm>
            <a:off x="1278071" y="1456277"/>
            <a:ext cx="7010400" cy="24123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So, when we say Developer Productivity Engineering is the ‘next thing,’ </a:t>
            </a:r>
            <a:r>
              <a:rPr lang="en-US" sz="1300" b="1" i="0" u="none" strike="noStrike" cap="none" dirty="0">
                <a:solidFill>
                  <a:srgbClr val="02303A"/>
                </a:solidFill>
                <a:latin typeface="Lato"/>
                <a:ea typeface="Lato"/>
                <a:cs typeface="Lato"/>
                <a:sym typeface="Lato"/>
              </a:rPr>
              <a:t>we mean that literally</a:t>
            </a:r>
            <a:endParaRPr sz="1300" b="1" i="0" u="none" strike="noStrike" cap="none" dirty="0">
              <a:solidFill>
                <a:srgbClr val="02303A"/>
              </a:solidFill>
              <a:latin typeface="Lato"/>
              <a:ea typeface="Lato"/>
              <a:cs typeface="Lato"/>
              <a:sym typeface="Lato"/>
            </a:endParaRPr>
          </a:p>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Using acceleration technologies and data accumulation and analysis technologies, </a:t>
            </a:r>
            <a:r>
              <a:rPr lang="en-US" sz="1300" b="1" i="0" u="none" strike="noStrike" cap="none" dirty="0">
                <a:solidFill>
                  <a:srgbClr val="02303A"/>
                </a:solidFill>
                <a:latin typeface="Lato"/>
                <a:ea typeface="Lato"/>
                <a:cs typeface="Lato"/>
                <a:sym typeface="Lato"/>
              </a:rPr>
              <a:t>DPE addresses the next set of bottlenecks in software productivity</a:t>
            </a:r>
            <a:endParaRPr sz="1300" b="1" i="0" u="none" strike="noStrike" cap="none" dirty="0">
              <a:solidFill>
                <a:srgbClr val="02303A"/>
              </a:solidFill>
              <a:latin typeface="Lato"/>
              <a:ea typeface="Lato"/>
              <a:cs typeface="Lato"/>
              <a:sym typeface="Lato"/>
            </a:endParaRPr>
          </a:p>
          <a:p>
            <a:pPr marL="457200" marR="0" lvl="0" indent="-311150" algn="l" rtl="0">
              <a:lnSpc>
                <a:spcPct val="150000"/>
              </a:lnSpc>
              <a:spcBef>
                <a:spcPts val="0"/>
              </a:spcBef>
              <a:spcAft>
                <a:spcPts val="0"/>
              </a:spcAft>
              <a:buClr>
                <a:srgbClr val="02303A"/>
              </a:buClr>
              <a:buSzPts val="1300"/>
              <a:buFont typeface="Lato"/>
              <a:buChar char="⬢"/>
            </a:pPr>
            <a:r>
              <a:rPr lang="en-US" sz="1300" dirty="0">
                <a:solidFill>
                  <a:srgbClr val="02303A"/>
                </a:solidFill>
                <a:latin typeface="Lato"/>
                <a:ea typeface="Lato"/>
                <a:cs typeface="Lato"/>
                <a:sym typeface="Lato"/>
              </a:rPr>
              <a:t>Friction and slowdowns in the developer experience, caused by </a:t>
            </a:r>
            <a:r>
              <a:rPr lang="en-US" sz="1300" b="1" dirty="0">
                <a:solidFill>
                  <a:srgbClr val="02303A"/>
                </a:solidFill>
                <a:latin typeface="Lato"/>
                <a:ea typeface="Lato"/>
                <a:cs typeface="Lato"/>
                <a:sym typeface="Lato"/>
              </a:rPr>
              <a:t>unreliable and/or slow build infrastructure </a:t>
            </a:r>
            <a:r>
              <a:rPr lang="en-US" sz="1300" dirty="0">
                <a:solidFill>
                  <a:srgbClr val="02303A"/>
                </a:solidFill>
                <a:latin typeface="Lato"/>
                <a:ea typeface="Lato"/>
                <a:cs typeface="Lato"/>
                <a:sym typeface="Lato"/>
              </a:rPr>
              <a:t>represent productivity black holes that are </a:t>
            </a:r>
            <a:r>
              <a:rPr lang="en-US" sz="1300" b="1" dirty="0">
                <a:solidFill>
                  <a:srgbClr val="02303A"/>
                </a:solidFill>
                <a:latin typeface="Lato"/>
                <a:ea typeface="Lato"/>
                <a:cs typeface="Lato"/>
                <a:sym typeface="Lato"/>
              </a:rPr>
              <a:t>not in scope for DevOps</a:t>
            </a:r>
            <a:endParaRPr sz="1300" b="1" i="0" u="none" strike="noStrike" cap="none" dirty="0">
              <a:solidFill>
                <a:srgbClr val="02303A"/>
              </a:solidFill>
              <a:latin typeface="Lato"/>
              <a:ea typeface="Lato"/>
              <a:cs typeface="Lato"/>
              <a:sym typeface="Lato"/>
            </a:endParaRPr>
          </a:p>
          <a:p>
            <a:pPr marL="457200" marR="0" lvl="0" indent="0" algn="l" rtl="0">
              <a:lnSpc>
                <a:spcPct val="150000"/>
              </a:lnSpc>
              <a:spcBef>
                <a:spcPts val="1600"/>
              </a:spcBef>
              <a:spcAft>
                <a:spcPts val="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a:p>
            <a:pPr marL="457200" marR="0" lvl="0" indent="0" algn="l" rtl="0">
              <a:lnSpc>
                <a:spcPct val="150000"/>
              </a:lnSpc>
              <a:spcBef>
                <a:spcPts val="1600"/>
              </a:spcBef>
              <a:spcAft>
                <a:spcPts val="160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p:txBody>
      </p:sp>
      <p:pic>
        <p:nvPicPr>
          <p:cNvPr id="2050" name="Picture 2">
            <a:extLst>
              <a:ext uri="{FF2B5EF4-FFF2-40B4-BE49-F238E27FC236}">
                <a16:creationId xmlns:a16="http://schemas.microsoft.com/office/drawing/2014/main" id="{3B7ECACA-FB48-7645-900E-C82256B4290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78071" y="3708139"/>
            <a:ext cx="7010400" cy="10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350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74;p37">
            <a:extLst>
              <a:ext uri="{FF2B5EF4-FFF2-40B4-BE49-F238E27FC236}">
                <a16:creationId xmlns:a16="http://schemas.microsoft.com/office/drawing/2014/main" id="{0E6C6520-2D0E-5844-A244-3B3A0A0F92E7}"/>
              </a:ext>
            </a:extLst>
          </p:cNvPr>
          <p:cNvPicPr preferRelativeResize="0"/>
          <p:nvPr/>
        </p:nvPicPr>
        <p:blipFill>
          <a:blip r:embed="rId3">
            <a:alphaModFix/>
          </a:blip>
          <a:stretch>
            <a:fillRect/>
          </a:stretch>
        </p:blipFill>
        <p:spPr>
          <a:xfrm>
            <a:off x="0" y="0"/>
            <a:ext cx="9144000" cy="5143500"/>
          </a:xfrm>
          <a:prstGeom prst="rect">
            <a:avLst/>
          </a:prstGeom>
          <a:noFill/>
          <a:ln>
            <a:noFill/>
          </a:ln>
        </p:spPr>
      </p:pic>
      <p:sp>
        <p:nvSpPr>
          <p:cNvPr id="7" name="Google Shape;194;p30">
            <a:extLst>
              <a:ext uri="{FF2B5EF4-FFF2-40B4-BE49-F238E27FC236}">
                <a16:creationId xmlns:a16="http://schemas.microsoft.com/office/drawing/2014/main" id="{98AEF702-1C11-B548-A767-60652C026B6B}"/>
              </a:ext>
            </a:extLst>
          </p:cNvPr>
          <p:cNvSpPr txBox="1"/>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2303A"/>
                </a:solidFill>
                <a:latin typeface="Lato"/>
                <a:ea typeface="Lato"/>
                <a:cs typeface="Lato"/>
                <a:sym typeface="Lato"/>
              </a:rPr>
              <a:t>DPE != DPM</a:t>
            </a:r>
            <a:endParaRPr sz="2400" dirty="0">
              <a:solidFill>
                <a:srgbClr val="02303A"/>
              </a:solidFill>
              <a:latin typeface="Lato"/>
              <a:ea typeface="Lato"/>
              <a:cs typeface="Lato"/>
              <a:sym typeface="Lato"/>
            </a:endParaRPr>
          </a:p>
        </p:txBody>
      </p:sp>
      <p:pic>
        <p:nvPicPr>
          <p:cNvPr id="2" name="Picture 1">
            <a:extLst>
              <a:ext uri="{FF2B5EF4-FFF2-40B4-BE49-F238E27FC236}">
                <a16:creationId xmlns:a16="http://schemas.microsoft.com/office/drawing/2014/main" id="{71008D3C-9998-8344-8755-ED9FC5B1B176}"/>
              </a:ext>
            </a:extLst>
          </p:cNvPr>
          <p:cNvPicPr>
            <a:picLocks noChangeAspect="1"/>
          </p:cNvPicPr>
          <p:nvPr/>
        </p:nvPicPr>
        <p:blipFill>
          <a:blip r:embed="rId4"/>
          <a:stretch>
            <a:fillRect/>
          </a:stretch>
        </p:blipFill>
        <p:spPr>
          <a:xfrm>
            <a:off x="1555535" y="1107055"/>
            <a:ext cx="6522829" cy="3861515"/>
          </a:xfrm>
          <a:prstGeom prst="rect">
            <a:avLst/>
          </a:prstGeom>
        </p:spPr>
      </p:pic>
    </p:spTree>
    <p:extLst>
      <p:ext uri="{BB962C8B-B14F-4D97-AF65-F5344CB8AC3E}">
        <p14:creationId xmlns:p14="http://schemas.microsoft.com/office/powerpoint/2010/main" val="4103508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674" name="Google Shape;674;p37"/>
          <p:cNvPicPr preferRelativeResize="0"/>
          <p:nvPr/>
        </p:nvPicPr>
        <p:blipFill>
          <a:blip r:embed="rId3">
            <a:alphaModFix/>
          </a:blip>
          <a:stretch>
            <a:fillRect/>
          </a:stretch>
        </p:blipFill>
        <p:spPr>
          <a:xfrm>
            <a:off x="0" y="294675"/>
            <a:ext cx="9144000" cy="5143500"/>
          </a:xfrm>
          <a:prstGeom prst="rect">
            <a:avLst/>
          </a:prstGeom>
          <a:noFill/>
          <a:ln>
            <a:noFill/>
          </a:ln>
        </p:spPr>
      </p:pic>
      <p:sp>
        <p:nvSpPr>
          <p:cNvPr id="32" name="Google Shape;280;p21">
            <a:extLst>
              <a:ext uri="{FF2B5EF4-FFF2-40B4-BE49-F238E27FC236}">
                <a16:creationId xmlns:a16="http://schemas.microsoft.com/office/drawing/2014/main" id="{07F99434-E27A-B44F-B463-229A2BB1C69E}"/>
              </a:ext>
            </a:extLst>
          </p:cNvPr>
          <p:cNvSpPr txBox="1"/>
          <p:nvPr/>
        </p:nvSpPr>
        <p:spPr>
          <a:xfrm>
            <a:off x="1209125" y="294675"/>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2303A"/>
                </a:solidFill>
                <a:latin typeface="Lato"/>
                <a:ea typeface="Lato"/>
                <a:cs typeface="Lato"/>
                <a:sym typeface="Lato"/>
              </a:rPr>
              <a:t>DPE Solution Overview</a:t>
            </a:r>
            <a:endParaRPr sz="2400" dirty="0">
              <a:solidFill>
                <a:srgbClr val="02303A"/>
              </a:solidFill>
              <a:latin typeface="Lato"/>
              <a:ea typeface="Lato"/>
              <a:cs typeface="Lato"/>
              <a:sym typeface="Lato"/>
            </a:endParaRPr>
          </a:p>
        </p:txBody>
      </p:sp>
      <p:pic>
        <p:nvPicPr>
          <p:cNvPr id="2" name="Picture 2">
            <a:extLst>
              <a:ext uri="{FF2B5EF4-FFF2-40B4-BE49-F238E27FC236}">
                <a16:creationId xmlns:a16="http://schemas.microsoft.com/office/drawing/2014/main" id="{B73FEB77-6733-A14F-9E6B-9019B8F046E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5975" y="1208775"/>
            <a:ext cx="8077200" cy="3086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3"/>
        <p:cNvGrpSpPr/>
        <p:nvPr/>
      </p:nvGrpSpPr>
      <p:grpSpPr>
        <a:xfrm>
          <a:off x="0" y="0"/>
          <a:ext cx="0" cy="0"/>
          <a:chOff x="0" y="0"/>
          <a:chExt cx="0" cy="0"/>
        </a:xfrm>
      </p:grpSpPr>
      <p:pic>
        <p:nvPicPr>
          <p:cNvPr id="184" name="Google Shape;184;p29"/>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pic>
        <p:nvPicPr>
          <p:cNvPr id="185" name="Google Shape;185;p29"/>
          <p:cNvPicPr preferRelativeResize="0"/>
          <p:nvPr/>
        </p:nvPicPr>
        <p:blipFill>
          <a:blip r:embed="rId4">
            <a:alphaModFix/>
          </a:blip>
          <a:stretch>
            <a:fillRect/>
          </a:stretch>
        </p:blipFill>
        <p:spPr>
          <a:xfrm>
            <a:off x="0" y="0"/>
            <a:ext cx="9144000" cy="5143500"/>
          </a:xfrm>
          <a:prstGeom prst="rect">
            <a:avLst/>
          </a:prstGeom>
          <a:noFill/>
          <a:ln>
            <a:noFill/>
          </a:ln>
        </p:spPr>
      </p:pic>
      <p:sp>
        <p:nvSpPr>
          <p:cNvPr id="186" name="Google Shape;186;p29"/>
          <p:cNvSpPr txBox="1"/>
          <p:nvPr/>
        </p:nvSpPr>
        <p:spPr>
          <a:xfrm>
            <a:off x="931325" y="2477950"/>
            <a:ext cx="7097100" cy="63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latin typeface="Lato Light"/>
                <a:ea typeface="Lato Light"/>
                <a:cs typeface="Lato Light"/>
                <a:sym typeface="Lato Light"/>
              </a:rPr>
              <a:t>Blank background</a:t>
            </a:r>
            <a:r>
              <a:rPr lang="en" sz="2400">
                <a:solidFill>
                  <a:schemeClr val="lt1"/>
                </a:solidFill>
                <a:latin typeface="Lato"/>
                <a:ea typeface="Lato"/>
                <a:cs typeface="Lato"/>
                <a:sym typeface="Lato"/>
              </a:rPr>
              <a:t> </a:t>
            </a:r>
            <a:r>
              <a:rPr lang="en" sz="2400" b="1">
                <a:solidFill>
                  <a:srgbClr val="FFFFFF"/>
                </a:solidFill>
                <a:latin typeface="Lato"/>
                <a:ea typeface="Lato"/>
                <a:cs typeface="Lato"/>
                <a:sym typeface="Lato"/>
              </a:rPr>
              <a:t>use at will</a:t>
            </a:r>
            <a:endParaRPr sz="2400" b="1">
              <a:solidFill>
                <a:srgbClr val="FFFFFF"/>
              </a:solidFill>
              <a:latin typeface="Lato"/>
              <a:ea typeface="Lato"/>
              <a:cs typeface="Lato"/>
              <a:sym typeface="Lato"/>
            </a:endParaRPr>
          </a:p>
        </p:txBody>
      </p:sp>
      <p:sp>
        <p:nvSpPr>
          <p:cNvPr id="187" name="Google Shape;187;p29"/>
          <p:cNvSpPr txBox="1"/>
          <p:nvPr/>
        </p:nvSpPr>
        <p:spPr>
          <a:xfrm>
            <a:off x="931325" y="2254350"/>
            <a:ext cx="7097100" cy="108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i="1" dirty="0">
                <a:solidFill>
                  <a:srgbClr val="02303A"/>
                </a:solidFill>
                <a:latin typeface="Lato"/>
                <a:ea typeface="Lato"/>
                <a:cs typeface="Lato"/>
                <a:sym typeface="Lato"/>
              </a:rPr>
              <a:t>Very fast feedback </a:t>
            </a:r>
            <a:r>
              <a:rPr lang="en" sz="2400" i="1" dirty="0">
                <a:solidFill>
                  <a:srgbClr val="02303A"/>
                </a:solidFill>
                <a:latin typeface="Lato"/>
                <a:ea typeface="Lato"/>
                <a:cs typeface="Lato"/>
                <a:sym typeface="Lato"/>
              </a:rPr>
              <a:t>cycles are important</a:t>
            </a:r>
            <a:endParaRPr sz="2400" i="1" dirty="0">
              <a:solidFill>
                <a:srgbClr val="02303A"/>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1"/>
        <p:cNvGrpSpPr/>
        <p:nvPr/>
      </p:nvGrpSpPr>
      <p:grpSpPr>
        <a:xfrm>
          <a:off x="0" y="0"/>
          <a:ext cx="0" cy="0"/>
          <a:chOff x="0" y="0"/>
          <a:chExt cx="0" cy="0"/>
        </a:xfrm>
      </p:grpSpPr>
      <p:pic>
        <p:nvPicPr>
          <p:cNvPr id="192" name="Google Shape;192;p3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93" name="Google Shape;193;p30"/>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sp>
        <p:nvSpPr>
          <p:cNvPr id="194" name="Google Shape;194;p30"/>
          <p:cNvSpPr txBox="1"/>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2303A"/>
                </a:solidFill>
                <a:latin typeface="Lato"/>
                <a:ea typeface="Lato"/>
                <a:cs typeface="Lato"/>
                <a:sym typeface="Lato"/>
              </a:rPr>
              <a:t>Faster builds improve the creative flow</a:t>
            </a:r>
            <a:endParaRPr sz="2400" dirty="0">
              <a:solidFill>
                <a:srgbClr val="02303A"/>
              </a:solidFill>
              <a:latin typeface="Lato"/>
              <a:ea typeface="Lato"/>
              <a:cs typeface="Lato"/>
              <a:sym typeface="Lato"/>
            </a:endParaRPr>
          </a:p>
        </p:txBody>
      </p:sp>
      <p:graphicFrame>
        <p:nvGraphicFramePr>
          <p:cNvPr id="195" name="Google Shape;195;p30"/>
          <p:cNvGraphicFramePr/>
          <p:nvPr/>
        </p:nvGraphicFramePr>
        <p:xfrm>
          <a:off x="2467250" y="1226325"/>
          <a:ext cx="4699400" cy="1954025"/>
        </p:xfrm>
        <a:graphic>
          <a:graphicData uri="http://schemas.openxmlformats.org/drawingml/2006/table">
            <a:tbl>
              <a:tblPr>
                <a:noFill/>
                <a:tableStyleId>{68AF106C-BB0E-483E-A54C-972B2637C570}</a:tableStyleId>
              </a:tblPr>
              <a:tblGrid>
                <a:gridCol w="2459425">
                  <a:extLst>
                    <a:ext uri="{9D8B030D-6E8A-4147-A177-3AD203B41FA5}">
                      <a16:colId xmlns:a16="http://schemas.microsoft.com/office/drawing/2014/main" val="20000"/>
                    </a:ext>
                  </a:extLst>
                </a:gridCol>
                <a:gridCol w="1049875">
                  <a:extLst>
                    <a:ext uri="{9D8B030D-6E8A-4147-A177-3AD203B41FA5}">
                      <a16:colId xmlns:a16="http://schemas.microsoft.com/office/drawing/2014/main" val="20001"/>
                    </a:ext>
                  </a:extLst>
                </a:gridCol>
                <a:gridCol w="1190100">
                  <a:extLst>
                    <a:ext uri="{9D8B030D-6E8A-4147-A177-3AD203B41FA5}">
                      <a16:colId xmlns:a16="http://schemas.microsoft.com/office/drawing/2014/main" val="20002"/>
                    </a:ext>
                  </a:extLst>
                </a:gridCol>
              </a:tblGrid>
              <a:tr h="487250">
                <a:tc>
                  <a:txBody>
                    <a:bodyPr/>
                    <a:lstStyle/>
                    <a:p>
                      <a:pPr marL="0" lvl="0" indent="0" algn="l" rtl="0">
                        <a:spcBef>
                          <a:spcPts val="0"/>
                        </a:spcBef>
                        <a:spcAft>
                          <a:spcPts val="0"/>
                        </a:spcAft>
                        <a:buNone/>
                      </a:pPr>
                      <a:endParaRPr sz="1800" b="1">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r" rtl="0">
                        <a:spcBef>
                          <a:spcPts val="0"/>
                        </a:spcBef>
                        <a:spcAft>
                          <a:spcPts val="0"/>
                        </a:spcAft>
                        <a:buNone/>
                      </a:pPr>
                      <a:r>
                        <a:rPr lang="en" sz="1800" b="1">
                          <a:solidFill>
                            <a:srgbClr val="02303A"/>
                          </a:solidFill>
                          <a:latin typeface="Lato"/>
                          <a:ea typeface="Lato"/>
                          <a:cs typeface="Lato"/>
                          <a:sym typeface="Lato"/>
                        </a:rPr>
                        <a:t>Team 1</a:t>
                      </a:r>
                      <a:endParaRPr sz="1800" b="1">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r" rtl="0">
                        <a:spcBef>
                          <a:spcPts val="0"/>
                        </a:spcBef>
                        <a:spcAft>
                          <a:spcPts val="0"/>
                        </a:spcAft>
                        <a:buNone/>
                      </a:pPr>
                      <a:r>
                        <a:rPr lang="en" sz="1800" b="1">
                          <a:solidFill>
                            <a:srgbClr val="02303A"/>
                          </a:solidFill>
                          <a:latin typeface="Lato"/>
                          <a:ea typeface="Lato"/>
                          <a:cs typeface="Lato"/>
                          <a:sym typeface="Lato"/>
                        </a:rPr>
                        <a:t>Team 2</a:t>
                      </a:r>
                      <a:endParaRPr sz="1800" b="1">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rgbClr val="678288"/>
                      </a:solidFill>
                      <a:prstDash val="solid"/>
                      <a:round/>
                      <a:headEnd type="none" w="sm" len="sm"/>
                      <a:tailEnd type="none" w="sm" len="sm"/>
                    </a:lnB>
                  </a:tcPr>
                </a:tc>
                <a:extLst>
                  <a:ext uri="{0D108BD9-81ED-4DB2-BD59-A6C34878D82A}">
                    <a16:rowId xmlns:a16="http://schemas.microsoft.com/office/drawing/2014/main" val="10000"/>
                  </a:ext>
                </a:extLst>
              </a:tr>
              <a:tr h="487250">
                <a:tc>
                  <a:txBody>
                    <a:bodyPr/>
                    <a:lstStyle/>
                    <a:p>
                      <a:pPr marL="0" lvl="0" indent="0" algn="l" rtl="0">
                        <a:spcBef>
                          <a:spcPts val="0"/>
                        </a:spcBef>
                        <a:spcAft>
                          <a:spcPts val="0"/>
                        </a:spcAft>
                        <a:buNone/>
                      </a:pPr>
                      <a:r>
                        <a:rPr lang="en" sz="1800" dirty="0">
                          <a:solidFill>
                            <a:srgbClr val="02303A"/>
                          </a:solidFill>
                          <a:latin typeface="Lato"/>
                          <a:ea typeface="Lato"/>
                          <a:cs typeface="Lato"/>
                          <a:sym typeface="Lato"/>
                        </a:rPr>
                        <a:t>No. of Devs</a:t>
                      </a:r>
                      <a:endParaRPr sz="1800" dirty="0">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r" rtl="0">
                        <a:spcBef>
                          <a:spcPts val="0"/>
                        </a:spcBef>
                        <a:spcAft>
                          <a:spcPts val="0"/>
                        </a:spcAft>
                        <a:buNone/>
                      </a:pPr>
                      <a:r>
                        <a:rPr lang="en" sz="1800">
                          <a:solidFill>
                            <a:srgbClr val="02303A"/>
                          </a:solidFill>
                          <a:latin typeface="Lato"/>
                          <a:ea typeface="Lato"/>
                          <a:cs typeface="Lato"/>
                          <a:sym typeface="Lato"/>
                        </a:rPr>
                        <a:t>11</a:t>
                      </a:r>
                      <a:endParaRPr sz="1800">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r" rtl="0">
                        <a:spcBef>
                          <a:spcPts val="0"/>
                        </a:spcBef>
                        <a:spcAft>
                          <a:spcPts val="0"/>
                        </a:spcAft>
                        <a:buNone/>
                      </a:pPr>
                      <a:r>
                        <a:rPr lang="en" sz="1800">
                          <a:solidFill>
                            <a:srgbClr val="02303A"/>
                          </a:solidFill>
                          <a:latin typeface="Lato"/>
                          <a:ea typeface="Lato"/>
                          <a:cs typeface="Lato"/>
                          <a:sym typeface="Lato"/>
                        </a:rPr>
                        <a:t>6</a:t>
                      </a:r>
                      <a:endParaRPr sz="1800">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extLst>
                  <a:ext uri="{0D108BD9-81ED-4DB2-BD59-A6C34878D82A}">
                    <a16:rowId xmlns:a16="http://schemas.microsoft.com/office/drawing/2014/main" val="10001"/>
                  </a:ext>
                </a:extLst>
              </a:tr>
              <a:tr h="487250">
                <a:tc>
                  <a:txBody>
                    <a:bodyPr/>
                    <a:lstStyle/>
                    <a:p>
                      <a:pPr marL="0" lvl="0" indent="0" algn="l" rtl="0">
                        <a:spcBef>
                          <a:spcPts val="0"/>
                        </a:spcBef>
                        <a:spcAft>
                          <a:spcPts val="0"/>
                        </a:spcAft>
                        <a:buNone/>
                      </a:pPr>
                      <a:r>
                        <a:rPr lang="en" sz="1800">
                          <a:solidFill>
                            <a:srgbClr val="02303A"/>
                          </a:solidFill>
                          <a:latin typeface="Lato"/>
                          <a:ea typeface="Lato"/>
                          <a:cs typeface="Lato"/>
                          <a:sym typeface="Lato"/>
                        </a:rPr>
                        <a:t>Build Time</a:t>
                      </a:r>
                      <a:endParaRPr sz="1800">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r" rtl="0">
                        <a:spcBef>
                          <a:spcPts val="0"/>
                        </a:spcBef>
                        <a:spcAft>
                          <a:spcPts val="0"/>
                        </a:spcAft>
                        <a:buNone/>
                      </a:pPr>
                      <a:r>
                        <a:rPr lang="en" sz="1800">
                          <a:solidFill>
                            <a:srgbClr val="02303A"/>
                          </a:solidFill>
                          <a:latin typeface="Lato"/>
                          <a:ea typeface="Lato"/>
                          <a:cs typeface="Lato"/>
                          <a:sym typeface="Lato"/>
                        </a:rPr>
                        <a:t>4 mins</a:t>
                      </a:r>
                      <a:endParaRPr sz="1800">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r" rtl="0">
                        <a:spcBef>
                          <a:spcPts val="0"/>
                        </a:spcBef>
                        <a:spcAft>
                          <a:spcPts val="0"/>
                        </a:spcAft>
                        <a:buNone/>
                      </a:pPr>
                      <a:r>
                        <a:rPr lang="en" sz="1800">
                          <a:solidFill>
                            <a:srgbClr val="02303A"/>
                          </a:solidFill>
                          <a:latin typeface="Lato"/>
                          <a:ea typeface="Lato"/>
                          <a:cs typeface="Lato"/>
                          <a:sym typeface="Lato"/>
                        </a:rPr>
                        <a:t>1 mins</a:t>
                      </a:r>
                      <a:endParaRPr sz="1800">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extLst>
                  <a:ext uri="{0D108BD9-81ED-4DB2-BD59-A6C34878D82A}">
                    <a16:rowId xmlns:a16="http://schemas.microsoft.com/office/drawing/2014/main" val="10002"/>
                  </a:ext>
                </a:extLst>
              </a:tr>
              <a:tr h="492275">
                <a:tc>
                  <a:txBody>
                    <a:bodyPr/>
                    <a:lstStyle/>
                    <a:p>
                      <a:pPr marL="0" lvl="0" indent="0" algn="l" rtl="0">
                        <a:spcBef>
                          <a:spcPts val="0"/>
                        </a:spcBef>
                        <a:spcAft>
                          <a:spcPts val="0"/>
                        </a:spcAft>
                        <a:buNone/>
                      </a:pPr>
                      <a:r>
                        <a:rPr lang="en" sz="1800">
                          <a:solidFill>
                            <a:srgbClr val="02303A"/>
                          </a:solidFill>
                          <a:latin typeface="Lato"/>
                          <a:ea typeface="Lato"/>
                          <a:cs typeface="Lato"/>
                          <a:sym typeface="Lato"/>
                        </a:rPr>
                        <a:t>No. of local builds</a:t>
                      </a:r>
                      <a:endParaRPr sz="1800">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r" rtl="0">
                        <a:spcBef>
                          <a:spcPts val="0"/>
                        </a:spcBef>
                        <a:spcAft>
                          <a:spcPts val="0"/>
                        </a:spcAft>
                        <a:buNone/>
                      </a:pPr>
                      <a:r>
                        <a:rPr lang="en" sz="1800">
                          <a:solidFill>
                            <a:srgbClr val="02303A"/>
                          </a:solidFill>
                          <a:latin typeface="Lato"/>
                          <a:ea typeface="Lato"/>
                          <a:cs typeface="Lato"/>
                          <a:sym typeface="Lato"/>
                        </a:rPr>
                        <a:t>850</a:t>
                      </a:r>
                      <a:endParaRPr sz="1800">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r" rtl="0">
                        <a:spcBef>
                          <a:spcPts val="0"/>
                        </a:spcBef>
                        <a:spcAft>
                          <a:spcPts val="0"/>
                        </a:spcAft>
                        <a:buNone/>
                      </a:pPr>
                      <a:r>
                        <a:rPr lang="en" sz="1800" dirty="0">
                          <a:solidFill>
                            <a:srgbClr val="02303A"/>
                          </a:solidFill>
                          <a:latin typeface="Lato"/>
                          <a:ea typeface="Lato"/>
                          <a:cs typeface="Lato"/>
                          <a:sym typeface="Lato"/>
                        </a:rPr>
                        <a:t>1010</a:t>
                      </a:r>
                      <a:endParaRPr sz="1800" dirty="0">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96" name="Google Shape;196;p30"/>
          <p:cNvSpPr txBox="1"/>
          <p:nvPr/>
        </p:nvSpPr>
        <p:spPr>
          <a:xfrm>
            <a:off x="1408125" y="3511775"/>
            <a:ext cx="7144200" cy="1286100"/>
          </a:xfrm>
          <a:prstGeom prst="rect">
            <a:avLst/>
          </a:prstGeom>
          <a:noFill/>
          <a:ln>
            <a:noFill/>
          </a:ln>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The faster the feedback is, the more often </a:t>
            </a:r>
            <a:r>
              <a:rPr lang="en" sz="1300" dirty="0" err="1">
                <a:solidFill>
                  <a:srgbClr val="02303A"/>
                </a:solidFill>
                <a:latin typeface="Lato"/>
                <a:ea typeface="Lato"/>
                <a:cs typeface="Lato"/>
                <a:sym typeface="Lato"/>
              </a:rPr>
              <a:t>devs</a:t>
            </a:r>
            <a:r>
              <a:rPr lang="en" sz="1300" dirty="0">
                <a:solidFill>
                  <a:srgbClr val="02303A"/>
                </a:solidFill>
                <a:latin typeface="Lato"/>
                <a:ea typeface="Lato"/>
                <a:cs typeface="Lato"/>
                <a:sym typeface="Lato"/>
              </a:rPr>
              <a:t> ask for feedback</a:t>
            </a:r>
            <a:endParaRPr sz="1300" dirty="0">
              <a:solidFill>
                <a:srgbClr val="02303A"/>
              </a:solidFill>
              <a:latin typeface="Lato"/>
              <a:ea typeface="Lato"/>
              <a:cs typeface="Lato"/>
              <a:sym typeface="Lato"/>
            </a:endParaRPr>
          </a:p>
          <a:p>
            <a:pPr marL="457200" lvl="0"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The more often they ask for feedback, the more they can refine their work</a:t>
            </a:r>
            <a:endParaRPr sz="1300" dirty="0">
              <a:solidFill>
                <a:srgbClr val="02303A"/>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pic>
        <p:nvPicPr>
          <p:cNvPr id="201" name="Google Shape;201;p31"/>
          <p:cNvPicPr preferRelativeResize="0"/>
          <p:nvPr/>
        </p:nvPicPr>
        <p:blipFill>
          <a:blip r:embed="rId3">
            <a:alphaModFix/>
          </a:blip>
          <a:stretch>
            <a:fillRect/>
          </a:stretch>
        </p:blipFill>
        <p:spPr>
          <a:xfrm>
            <a:off x="0" y="206734"/>
            <a:ext cx="9144000" cy="5143500"/>
          </a:xfrm>
          <a:prstGeom prst="rect">
            <a:avLst/>
          </a:prstGeom>
          <a:noFill/>
          <a:ln>
            <a:noFill/>
          </a:ln>
        </p:spPr>
      </p:pic>
      <p:pic>
        <p:nvPicPr>
          <p:cNvPr id="202" name="Google Shape;202;p31"/>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sp>
        <p:nvSpPr>
          <p:cNvPr id="203" name="Google Shape;203;p31"/>
          <p:cNvSpPr txBox="1"/>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2303A"/>
                </a:solidFill>
                <a:latin typeface="Lato"/>
                <a:ea typeface="Lato"/>
                <a:cs typeface="Lato"/>
                <a:sym typeface="Lato"/>
              </a:rPr>
              <a:t>Builds that are faster than 10 mins still cause significant waiting time</a:t>
            </a:r>
            <a:endParaRPr sz="2400" dirty="0">
              <a:solidFill>
                <a:srgbClr val="02303A"/>
              </a:solidFill>
              <a:latin typeface="Lato"/>
              <a:ea typeface="Lato"/>
              <a:cs typeface="Lato"/>
              <a:sym typeface="Lato"/>
            </a:endParaRPr>
          </a:p>
        </p:txBody>
      </p:sp>
      <p:sp>
        <p:nvSpPr>
          <p:cNvPr id="204" name="Google Shape;204;p31"/>
          <p:cNvSpPr txBox="1"/>
          <p:nvPr/>
        </p:nvSpPr>
        <p:spPr>
          <a:xfrm>
            <a:off x="1414700" y="1475400"/>
            <a:ext cx="7144200" cy="725100"/>
          </a:xfrm>
          <a:prstGeom prst="rect">
            <a:avLst/>
          </a:prstGeom>
          <a:noFill/>
          <a:ln>
            <a:noFill/>
          </a:ln>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Slower builds means </a:t>
            </a:r>
            <a:r>
              <a:rPr lang="en" sz="1300" b="1" dirty="0">
                <a:solidFill>
                  <a:srgbClr val="02303A"/>
                </a:solidFill>
                <a:latin typeface="Lato"/>
                <a:ea typeface="Lato"/>
                <a:cs typeface="Lato"/>
                <a:sym typeface="Lato"/>
              </a:rPr>
              <a:t>developers are often context-switching while </a:t>
            </a:r>
            <a:r>
              <a:rPr lang="en" sz="1300" dirty="0">
                <a:solidFill>
                  <a:srgbClr val="02303A"/>
                </a:solidFill>
                <a:latin typeface="Lato"/>
                <a:ea typeface="Lato"/>
                <a:cs typeface="Lato"/>
                <a:sym typeface="Lato"/>
              </a:rPr>
              <a:t>build and tests finish</a:t>
            </a:r>
            <a:endParaRPr sz="1300" dirty="0">
              <a:solidFill>
                <a:srgbClr val="02303A"/>
              </a:solidFill>
              <a:latin typeface="Lato"/>
              <a:ea typeface="Lato"/>
              <a:cs typeface="Lato"/>
              <a:sym typeface="Lato"/>
            </a:endParaRPr>
          </a:p>
          <a:p>
            <a:pPr marL="457200" lvl="0"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The aggregated </a:t>
            </a:r>
            <a:r>
              <a:rPr lang="en" sz="1300" b="1" dirty="0">
                <a:solidFill>
                  <a:srgbClr val="02303A"/>
                </a:solidFill>
                <a:latin typeface="Lato"/>
                <a:ea typeface="Lato"/>
                <a:cs typeface="Lato"/>
                <a:sym typeface="Lato"/>
              </a:rPr>
              <a:t>cost of waiting is surprisingly high </a:t>
            </a:r>
            <a:r>
              <a:rPr lang="en" sz="1300" dirty="0">
                <a:solidFill>
                  <a:srgbClr val="02303A"/>
                </a:solidFill>
                <a:latin typeface="Lato"/>
                <a:ea typeface="Lato"/>
                <a:cs typeface="Lato"/>
                <a:sym typeface="Lato"/>
              </a:rPr>
              <a:t>even for faster cycles</a:t>
            </a:r>
            <a:endParaRPr sz="1300" dirty="0">
              <a:solidFill>
                <a:srgbClr val="02303A"/>
              </a:solidFill>
              <a:latin typeface="Lato"/>
              <a:ea typeface="Lato"/>
              <a:cs typeface="Lato"/>
              <a:sym typeface="Lato"/>
            </a:endParaRPr>
          </a:p>
          <a:p>
            <a:pPr marL="457200" lvl="0"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Even </a:t>
            </a:r>
            <a:r>
              <a:rPr lang="en" sz="1300" b="1" dirty="0">
                <a:solidFill>
                  <a:srgbClr val="02303A"/>
                </a:solidFill>
                <a:latin typeface="Lato"/>
                <a:ea typeface="Lato"/>
                <a:cs typeface="Lato"/>
                <a:sym typeface="Lato"/>
              </a:rPr>
              <a:t>moderate improvements are worthwhile </a:t>
            </a:r>
            <a:r>
              <a:rPr lang="en" sz="1300" dirty="0">
                <a:solidFill>
                  <a:srgbClr val="02303A"/>
                </a:solidFill>
                <a:latin typeface="Lato"/>
                <a:ea typeface="Lato"/>
                <a:cs typeface="Lato"/>
                <a:sym typeface="Lato"/>
              </a:rPr>
              <a:t>at scale to reduce idle time</a:t>
            </a:r>
            <a:endParaRPr sz="1300" dirty="0">
              <a:solidFill>
                <a:srgbClr val="02303A"/>
              </a:solidFill>
              <a:latin typeface="Lato"/>
              <a:ea typeface="Lato"/>
              <a:cs typeface="Lato"/>
              <a:sym typeface="Lato"/>
            </a:endParaRPr>
          </a:p>
          <a:p>
            <a:pPr marL="457200" lvl="0"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A </a:t>
            </a:r>
            <a:r>
              <a:rPr lang="en" sz="1300" b="1" dirty="0">
                <a:solidFill>
                  <a:srgbClr val="02303A"/>
                </a:solidFill>
                <a:latin typeface="Lato"/>
                <a:ea typeface="Lato"/>
                <a:cs typeface="Lato"/>
                <a:sym typeface="Lato"/>
              </a:rPr>
              <a:t>unreliable toolchain </a:t>
            </a:r>
            <a:r>
              <a:rPr lang="en" sz="1300" dirty="0">
                <a:solidFill>
                  <a:srgbClr val="02303A"/>
                </a:solidFill>
                <a:latin typeface="Lato"/>
                <a:ea typeface="Lato"/>
                <a:cs typeface="Lato"/>
                <a:sym typeface="Lato"/>
              </a:rPr>
              <a:t>substantially increases waiting time!</a:t>
            </a:r>
            <a:endParaRPr sz="1300" dirty="0">
              <a:solidFill>
                <a:srgbClr val="02303A"/>
              </a:solidFill>
              <a:latin typeface="Lato"/>
              <a:ea typeface="Lato"/>
              <a:cs typeface="Lato"/>
              <a:sym typeface="Lato"/>
            </a:endParaRPr>
          </a:p>
          <a:p>
            <a:pPr marL="457200" lvl="0" indent="0" algn="l" rtl="0">
              <a:lnSpc>
                <a:spcPct val="150000"/>
              </a:lnSpc>
              <a:spcBef>
                <a:spcPts val="1600"/>
              </a:spcBef>
              <a:spcAft>
                <a:spcPts val="0"/>
              </a:spcAft>
              <a:buNone/>
            </a:pPr>
            <a:endParaRPr sz="1300" dirty="0">
              <a:solidFill>
                <a:srgbClr val="02303A"/>
              </a:solidFill>
              <a:latin typeface="Lato"/>
              <a:ea typeface="Lato"/>
              <a:cs typeface="Lato"/>
              <a:sym typeface="Lato"/>
            </a:endParaRPr>
          </a:p>
          <a:p>
            <a:pPr marL="457200" lvl="0" indent="0" algn="l" rtl="0">
              <a:lnSpc>
                <a:spcPct val="150000"/>
              </a:lnSpc>
              <a:spcBef>
                <a:spcPts val="1600"/>
              </a:spcBef>
              <a:spcAft>
                <a:spcPts val="1600"/>
              </a:spcAft>
              <a:buNone/>
            </a:pPr>
            <a:endParaRPr sz="1300" dirty="0">
              <a:solidFill>
                <a:srgbClr val="02303A"/>
              </a:solidFill>
              <a:latin typeface="Lato"/>
              <a:ea typeface="Lato"/>
              <a:cs typeface="Lato"/>
              <a:sym typeface="Lato"/>
            </a:endParaRPr>
          </a:p>
        </p:txBody>
      </p:sp>
      <p:graphicFrame>
        <p:nvGraphicFramePr>
          <p:cNvPr id="205" name="Google Shape;205;p31"/>
          <p:cNvGraphicFramePr/>
          <p:nvPr/>
        </p:nvGraphicFramePr>
        <p:xfrm>
          <a:off x="1414700" y="3145075"/>
          <a:ext cx="7100400" cy="1461750"/>
        </p:xfrm>
        <a:graphic>
          <a:graphicData uri="http://schemas.openxmlformats.org/drawingml/2006/table">
            <a:tbl>
              <a:tblPr>
                <a:noFill/>
                <a:tableStyleId>{68AF106C-BB0E-483E-A54C-972B2637C570}</a:tableStyleId>
              </a:tblPr>
              <a:tblGrid>
                <a:gridCol w="1066500">
                  <a:extLst>
                    <a:ext uri="{9D8B030D-6E8A-4147-A177-3AD203B41FA5}">
                      <a16:colId xmlns:a16="http://schemas.microsoft.com/office/drawing/2014/main" val="20000"/>
                    </a:ext>
                  </a:extLst>
                </a:gridCol>
                <a:gridCol w="1925000">
                  <a:extLst>
                    <a:ext uri="{9D8B030D-6E8A-4147-A177-3AD203B41FA5}">
                      <a16:colId xmlns:a16="http://schemas.microsoft.com/office/drawing/2014/main" val="20001"/>
                    </a:ext>
                  </a:extLst>
                </a:gridCol>
                <a:gridCol w="1042700">
                  <a:extLst>
                    <a:ext uri="{9D8B030D-6E8A-4147-A177-3AD203B41FA5}">
                      <a16:colId xmlns:a16="http://schemas.microsoft.com/office/drawing/2014/main" val="20002"/>
                    </a:ext>
                  </a:extLst>
                </a:gridCol>
                <a:gridCol w="1555125">
                  <a:extLst>
                    <a:ext uri="{9D8B030D-6E8A-4147-A177-3AD203B41FA5}">
                      <a16:colId xmlns:a16="http://schemas.microsoft.com/office/drawing/2014/main" val="20003"/>
                    </a:ext>
                  </a:extLst>
                </a:gridCol>
                <a:gridCol w="1511075">
                  <a:extLst>
                    <a:ext uri="{9D8B030D-6E8A-4147-A177-3AD203B41FA5}">
                      <a16:colId xmlns:a16="http://schemas.microsoft.com/office/drawing/2014/main" val="20004"/>
                    </a:ext>
                  </a:extLst>
                </a:gridCol>
              </a:tblGrid>
              <a:tr h="487250">
                <a:tc>
                  <a:txBody>
                    <a:bodyPr/>
                    <a:lstStyle/>
                    <a:p>
                      <a:pPr marL="0" lvl="0" indent="0" algn="l" rtl="0">
                        <a:spcBef>
                          <a:spcPts val="0"/>
                        </a:spcBef>
                        <a:spcAft>
                          <a:spcPts val="0"/>
                        </a:spcAft>
                        <a:buNone/>
                      </a:pPr>
                      <a:r>
                        <a:rPr lang="en" b="1">
                          <a:solidFill>
                            <a:srgbClr val="02303A"/>
                          </a:solidFill>
                          <a:latin typeface="Lato"/>
                          <a:ea typeface="Lato"/>
                          <a:cs typeface="Lato"/>
                          <a:sym typeface="Lato"/>
                        </a:rPr>
                        <a:t>No of devs</a:t>
                      </a:r>
                      <a:endParaRPr b="1">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b="1">
                          <a:solidFill>
                            <a:srgbClr val="02303A"/>
                          </a:solidFill>
                          <a:latin typeface="Lato"/>
                          <a:ea typeface="Lato"/>
                          <a:cs typeface="Lato"/>
                          <a:sym typeface="Lato"/>
                        </a:rPr>
                        <a:t>Local builds per week</a:t>
                      </a:r>
                      <a:endParaRPr b="1">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02303A"/>
                          </a:solidFill>
                          <a:latin typeface="Lato"/>
                          <a:ea typeface="Lato"/>
                          <a:cs typeface="Lato"/>
                          <a:sym typeface="Lato"/>
                        </a:rPr>
                        <a:t>Build Time</a:t>
                      </a:r>
                      <a:endParaRPr b="1">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02303A"/>
                          </a:solidFill>
                          <a:latin typeface="Lato"/>
                          <a:ea typeface="Lato"/>
                          <a:cs typeface="Lato"/>
                          <a:sym typeface="Lato"/>
                        </a:rPr>
                        <a:t>Build Time w. GE</a:t>
                      </a:r>
                      <a:endParaRPr b="1">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02303A"/>
                          </a:solidFill>
                          <a:latin typeface="Lato"/>
                          <a:ea typeface="Lato"/>
                          <a:cs typeface="Lato"/>
                          <a:sym typeface="Lato"/>
                        </a:rPr>
                        <a:t>Savings per year</a:t>
                      </a:r>
                      <a:endParaRPr b="1">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rgbClr val="678288"/>
                      </a:solidFill>
                      <a:prstDash val="solid"/>
                      <a:round/>
                      <a:headEnd type="none" w="sm" len="sm"/>
                      <a:tailEnd type="none" w="sm" len="sm"/>
                    </a:lnB>
                  </a:tcPr>
                </a:tc>
                <a:extLst>
                  <a:ext uri="{0D108BD9-81ED-4DB2-BD59-A6C34878D82A}">
                    <a16:rowId xmlns:a16="http://schemas.microsoft.com/office/drawing/2014/main" val="10000"/>
                  </a:ext>
                </a:extLst>
              </a:tr>
              <a:tr h="487250">
                <a:tc>
                  <a:txBody>
                    <a:bodyPr/>
                    <a:lstStyle/>
                    <a:p>
                      <a:pPr marL="0" lvl="0" indent="0" algn="ctr" rtl="0">
                        <a:spcBef>
                          <a:spcPts val="0"/>
                        </a:spcBef>
                        <a:spcAft>
                          <a:spcPts val="0"/>
                        </a:spcAft>
                        <a:buNone/>
                      </a:pPr>
                      <a:r>
                        <a:rPr lang="en">
                          <a:solidFill>
                            <a:srgbClr val="02303A"/>
                          </a:solidFill>
                          <a:latin typeface="Lato"/>
                          <a:ea typeface="Lato"/>
                          <a:cs typeface="Lato"/>
                          <a:sym typeface="Lato"/>
                        </a:rPr>
                        <a:t>6</a:t>
                      </a:r>
                      <a:endParaRPr>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2303A"/>
                          </a:solidFill>
                          <a:latin typeface="Lato"/>
                          <a:ea typeface="Lato"/>
                          <a:cs typeface="Lato"/>
                          <a:sym typeface="Lato"/>
                        </a:rPr>
                        <a:t>1010</a:t>
                      </a:r>
                      <a:endParaRPr>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rgbClr val="02303A"/>
                          </a:solidFill>
                          <a:latin typeface="Lato"/>
                          <a:ea typeface="Lato"/>
                          <a:cs typeface="Lato"/>
                          <a:sym typeface="Lato"/>
                        </a:rPr>
                        <a:t>1 mins</a:t>
                      </a:r>
                      <a:endParaRPr>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2303A"/>
                          </a:solidFill>
                          <a:latin typeface="Lato"/>
                          <a:ea typeface="Lato"/>
                          <a:cs typeface="Lato"/>
                          <a:sym typeface="Lato"/>
                        </a:rPr>
                        <a:t>0.6 mins</a:t>
                      </a:r>
                      <a:endParaRPr>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2303A"/>
                          </a:solidFill>
                          <a:latin typeface="Lato"/>
                          <a:ea typeface="Lato"/>
                          <a:cs typeface="Lato"/>
                          <a:sym typeface="Lato"/>
                        </a:rPr>
                        <a:t>44 days</a:t>
                      </a:r>
                      <a:endParaRPr>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extLst>
                  <a:ext uri="{0D108BD9-81ED-4DB2-BD59-A6C34878D82A}">
                    <a16:rowId xmlns:a16="http://schemas.microsoft.com/office/drawing/2014/main" val="10001"/>
                  </a:ext>
                </a:extLst>
              </a:tr>
              <a:tr h="487250">
                <a:tc>
                  <a:txBody>
                    <a:bodyPr/>
                    <a:lstStyle/>
                    <a:p>
                      <a:pPr marL="0" lvl="0" indent="0" algn="ctr" rtl="0">
                        <a:spcBef>
                          <a:spcPts val="0"/>
                        </a:spcBef>
                        <a:spcAft>
                          <a:spcPts val="0"/>
                        </a:spcAft>
                        <a:buNone/>
                      </a:pPr>
                      <a:r>
                        <a:rPr lang="en">
                          <a:solidFill>
                            <a:srgbClr val="02303A"/>
                          </a:solidFill>
                          <a:latin typeface="Lato"/>
                          <a:ea typeface="Lato"/>
                          <a:cs typeface="Lato"/>
                          <a:sym typeface="Lato"/>
                        </a:rPr>
                        <a:t>100</a:t>
                      </a:r>
                      <a:endParaRPr>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2303A"/>
                          </a:solidFill>
                          <a:latin typeface="Lato"/>
                          <a:ea typeface="Lato"/>
                          <a:cs typeface="Lato"/>
                          <a:sym typeface="Lato"/>
                        </a:rPr>
                        <a:t>12000</a:t>
                      </a:r>
                      <a:endParaRPr>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2303A"/>
                          </a:solidFill>
                          <a:latin typeface="Lato"/>
                          <a:ea typeface="Lato"/>
                          <a:cs typeface="Lato"/>
                          <a:sym typeface="Lato"/>
                        </a:rPr>
                        <a:t>9 mins</a:t>
                      </a:r>
                      <a:endParaRPr>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2303A"/>
                          </a:solidFill>
                          <a:latin typeface="Lato"/>
                          <a:ea typeface="Lato"/>
                          <a:cs typeface="Lato"/>
                          <a:sym typeface="Lato"/>
                        </a:rPr>
                        <a:t>5 mins</a:t>
                      </a:r>
                      <a:endParaRPr>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02303A"/>
                          </a:solidFill>
                          <a:latin typeface="Lato"/>
                          <a:ea typeface="Lato"/>
                          <a:cs typeface="Lato"/>
                          <a:sym typeface="Lato"/>
                        </a:rPr>
                        <a:t>5200 days</a:t>
                      </a:r>
                      <a:endParaRPr>
                        <a:solidFill>
                          <a:srgbClr val="02303A"/>
                        </a:solidFill>
                        <a:latin typeface="Lato"/>
                        <a:ea typeface="Lato"/>
                        <a:cs typeface="Lato"/>
                        <a:sym typeface="Lato"/>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rgbClr val="678288"/>
                      </a:solidFill>
                      <a:prstDash val="solid"/>
                      <a:round/>
                      <a:headEnd type="none" w="sm" len="sm"/>
                      <a:tailEnd type="none" w="sm" len="sm"/>
                    </a:lnT>
                    <a:lnB w="9525" cap="flat" cmpd="sng">
                      <a:solidFill>
                        <a:srgbClr val="678288"/>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5"/>
        <p:cNvGrpSpPr/>
        <p:nvPr/>
      </p:nvGrpSpPr>
      <p:grpSpPr>
        <a:xfrm>
          <a:off x="0" y="0"/>
          <a:ext cx="0" cy="0"/>
          <a:chOff x="0" y="0"/>
          <a:chExt cx="0" cy="0"/>
        </a:xfrm>
      </p:grpSpPr>
      <p:pic>
        <p:nvPicPr>
          <p:cNvPr id="266" name="Google Shape;266;p39"/>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pic>
        <p:nvPicPr>
          <p:cNvPr id="267" name="Google Shape;267;p39"/>
          <p:cNvPicPr preferRelativeResize="0"/>
          <p:nvPr/>
        </p:nvPicPr>
        <p:blipFill>
          <a:blip r:embed="rId4">
            <a:alphaModFix/>
          </a:blip>
          <a:stretch>
            <a:fillRect/>
          </a:stretch>
        </p:blipFill>
        <p:spPr>
          <a:xfrm>
            <a:off x="0" y="0"/>
            <a:ext cx="9144000" cy="5143500"/>
          </a:xfrm>
          <a:prstGeom prst="rect">
            <a:avLst/>
          </a:prstGeom>
          <a:noFill/>
          <a:ln>
            <a:noFill/>
          </a:ln>
        </p:spPr>
      </p:pic>
      <p:sp>
        <p:nvSpPr>
          <p:cNvPr id="268" name="Google Shape;268;p39"/>
          <p:cNvSpPr txBox="1"/>
          <p:nvPr/>
        </p:nvSpPr>
        <p:spPr>
          <a:xfrm>
            <a:off x="931325" y="2477950"/>
            <a:ext cx="7097100" cy="63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latin typeface="Lato Light"/>
                <a:ea typeface="Lato Light"/>
                <a:cs typeface="Lato Light"/>
                <a:sym typeface="Lato Light"/>
              </a:rPr>
              <a:t>Blank background</a:t>
            </a:r>
            <a:r>
              <a:rPr lang="en" sz="2400">
                <a:solidFill>
                  <a:schemeClr val="lt1"/>
                </a:solidFill>
                <a:latin typeface="Lato"/>
                <a:ea typeface="Lato"/>
                <a:cs typeface="Lato"/>
                <a:sym typeface="Lato"/>
              </a:rPr>
              <a:t> </a:t>
            </a:r>
            <a:r>
              <a:rPr lang="en" sz="2400" b="1">
                <a:solidFill>
                  <a:srgbClr val="FFFFFF"/>
                </a:solidFill>
                <a:latin typeface="Lato"/>
                <a:ea typeface="Lato"/>
                <a:cs typeface="Lato"/>
                <a:sym typeface="Lato"/>
              </a:rPr>
              <a:t>use at will</a:t>
            </a:r>
            <a:endParaRPr sz="2400" b="1">
              <a:solidFill>
                <a:srgbClr val="FFFFFF"/>
              </a:solidFill>
              <a:latin typeface="Lato"/>
              <a:ea typeface="Lato"/>
              <a:cs typeface="Lato"/>
              <a:sym typeface="Lato"/>
            </a:endParaRPr>
          </a:p>
        </p:txBody>
      </p:sp>
      <p:sp>
        <p:nvSpPr>
          <p:cNvPr id="269" name="Google Shape;269;p39"/>
          <p:cNvSpPr txBox="1"/>
          <p:nvPr/>
        </p:nvSpPr>
        <p:spPr>
          <a:xfrm>
            <a:off x="931325" y="2254350"/>
            <a:ext cx="7097100" cy="108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i="1" dirty="0">
                <a:solidFill>
                  <a:srgbClr val="02303A"/>
                </a:solidFill>
                <a:latin typeface="Lato" panose="020F0502020204030203" pitchFamily="34" charset="77"/>
                <a:ea typeface="Lato"/>
                <a:cs typeface="Lato"/>
                <a:sym typeface="Lato"/>
              </a:rPr>
              <a:t>Build caching is a tool </a:t>
            </a:r>
            <a:r>
              <a:rPr lang="en" sz="2400" i="1" dirty="0">
                <a:solidFill>
                  <a:srgbClr val="02303A"/>
                </a:solidFill>
                <a:latin typeface="Lato" panose="020F0502020204030203" pitchFamily="34" charset="77"/>
                <a:ea typeface="Lato"/>
                <a:cs typeface="Lato"/>
                <a:sym typeface="Lato"/>
              </a:rPr>
              <a:t>for very fast feedback cycles</a:t>
            </a:r>
            <a:endParaRPr sz="2400" i="1" dirty="0">
              <a:solidFill>
                <a:srgbClr val="02303A"/>
              </a:solidFill>
              <a:latin typeface="Lato" panose="020F0502020204030203" pitchFamily="34" charset="77"/>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6"/>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27" name="Google Shape;127;p6"/>
          <p:cNvSpPr txBox="1"/>
          <p:nvPr/>
        </p:nvSpPr>
        <p:spPr>
          <a:xfrm>
            <a:off x="1619850" y="364900"/>
            <a:ext cx="5452200" cy="9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2303A"/>
                </a:solidFill>
                <a:latin typeface="Lato"/>
                <a:ea typeface="Lato"/>
                <a:cs typeface="Lato"/>
                <a:sym typeface="Lato"/>
              </a:rPr>
              <a:t>Build Caching</a:t>
            </a:r>
            <a:endParaRPr sz="2400" b="0" i="0" u="none" strike="noStrike" cap="none">
              <a:solidFill>
                <a:srgbClr val="02303A"/>
              </a:solidFill>
              <a:latin typeface="Lato"/>
              <a:ea typeface="Lato"/>
              <a:cs typeface="Lato"/>
              <a:sym typeface="Lato"/>
            </a:endParaRPr>
          </a:p>
        </p:txBody>
      </p:sp>
      <p:sp>
        <p:nvSpPr>
          <p:cNvPr id="128" name="Google Shape;128;p6"/>
          <p:cNvSpPr txBox="1"/>
          <p:nvPr/>
        </p:nvSpPr>
        <p:spPr>
          <a:xfrm>
            <a:off x="1316801" y="1233640"/>
            <a:ext cx="5083999" cy="24123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Introduced to the Java world by Gradle in 2017.</a:t>
            </a:r>
            <a:endParaRPr sz="1300" b="0" i="0" u="none" strike="noStrike" cap="none" dirty="0">
              <a:solidFill>
                <a:srgbClr val="02303A"/>
              </a:solidFill>
              <a:latin typeface="Lato"/>
              <a:ea typeface="Lato"/>
              <a:cs typeface="Lato"/>
              <a:sym typeface="Lato"/>
            </a:endParaRPr>
          </a:p>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Available for Maven and Gradle, can support both </a:t>
            </a:r>
            <a:r>
              <a:rPr lang="en-US" sz="1300" b="1" i="0" u="none" strike="noStrike" cap="none" dirty="0">
                <a:solidFill>
                  <a:srgbClr val="02303A"/>
                </a:solidFill>
                <a:latin typeface="Lato"/>
                <a:ea typeface="Lato"/>
                <a:cs typeface="Lato"/>
                <a:sym typeface="Lato"/>
              </a:rPr>
              <a:t>user local and remote caching</a:t>
            </a:r>
            <a:r>
              <a:rPr lang="en-US" sz="1300" b="0" i="0" u="none" strike="noStrike" cap="none" dirty="0">
                <a:solidFill>
                  <a:srgbClr val="02303A"/>
                </a:solidFill>
                <a:latin typeface="Lato"/>
                <a:ea typeface="Lato"/>
                <a:cs typeface="Lato"/>
                <a:sym typeface="Lato"/>
              </a:rPr>
              <a:t> for distributed teams</a:t>
            </a:r>
            <a:endParaRPr sz="1300" b="0" i="0" u="none" strike="noStrike" cap="none" dirty="0">
              <a:solidFill>
                <a:srgbClr val="02303A"/>
              </a:solidFill>
              <a:latin typeface="Lato"/>
              <a:ea typeface="Lato"/>
              <a:cs typeface="Lato"/>
              <a:sym typeface="Lato"/>
            </a:endParaRPr>
          </a:p>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Build caches are </a:t>
            </a:r>
            <a:r>
              <a:rPr lang="en-US" sz="1300" b="1" i="0" u="none" strike="noStrike" cap="none" dirty="0">
                <a:solidFill>
                  <a:srgbClr val="02303A"/>
                </a:solidFill>
                <a:latin typeface="Lato"/>
                <a:ea typeface="Lato"/>
                <a:cs typeface="Lato"/>
                <a:sym typeface="Lato"/>
              </a:rPr>
              <a:t>complementary to dependency caches</a:t>
            </a:r>
            <a:r>
              <a:rPr lang="en-US" sz="1300" b="0" i="0" u="none" strike="noStrike" cap="none" dirty="0">
                <a:solidFill>
                  <a:srgbClr val="02303A"/>
                </a:solidFill>
                <a:latin typeface="Lato"/>
                <a:ea typeface="Lato"/>
                <a:cs typeface="Lato"/>
                <a:sym typeface="Lato"/>
              </a:rPr>
              <a:t>, not mutually exclusive:</a:t>
            </a:r>
            <a:endParaRPr sz="1300" b="0" i="0" u="none" strike="noStrike" cap="none" dirty="0">
              <a:solidFill>
                <a:srgbClr val="02303A"/>
              </a:solidFill>
              <a:latin typeface="Lato"/>
              <a:ea typeface="Lato"/>
              <a:cs typeface="Lato"/>
              <a:sym typeface="Lato"/>
            </a:endParaRPr>
          </a:p>
          <a:p>
            <a:pPr marL="914400" marR="0" lvl="1"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A dependency cache caches </a:t>
            </a:r>
            <a:r>
              <a:rPr lang="en-US" sz="1300" b="1" i="0" u="none" strike="noStrike" cap="none" dirty="0">
                <a:solidFill>
                  <a:srgbClr val="02303A"/>
                </a:solidFill>
                <a:latin typeface="Lato"/>
                <a:ea typeface="Lato"/>
                <a:cs typeface="Lato"/>
                <a:sym typeface="Lato"/>
              </a:rPr>
              <a:t>fully compiled dependencies</a:t>
            </a:r>
            <a:endParaRPr sz="1300" b="1" i="0" u="none" strike="noStrike" cap="none" dirty="0">
              <a:solidFill>
                <a:srgbClr val="02303A"/>
              </a:solidFill>
              <a:latin typeface="Lato"/>
              <a:ea typeface="Lato"/>
              <a:cs typeface="Lato"/>
              <a:sym typeface="Lato"/>
            </a:endParaRPr>
          </a:p>
          <a:p>
            <a:pPr marL="914400" marR="0" lvl="1"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A build cache accelerates </a:t>
            </a:r>
            <a:r>
              <a:rPr lang="en-US" sz="1300" b="1" i="0" u="none" strike="noStrike" cap="none" dirty="0">
                <a:solidFill>
                  <a:srgbClr val="02303A"/>
                </a:solidFill>
                <a:latin typeface="Lato"/>
                <a:ea typeface="Lato"/>
                <a:cs typeface="Lato"/>
                <a:sym typeface="Lato"/>
              </a:rPr>
              <a:t>building a single source repository</a:t>
            </a:r>
            <a:endParaRPr sz="1300" b="1" i="0" u="none" strike="noStrike" cap="none" dirty="0">
              <a:solidFill>
                <a:srgbClr val="02303A"/>
              </a:solidFill>
              <a:latin typeface="Lato"/>
              <a:ea typeface="Lato"/>
              <a:cs typeface="Lato"/>
              <a:sym typeface="Lato"/>
            </a:endParaRPr>
          </a:p>
          <a:p>
            <a:pPr marL="914400" marR="0" lvl="1"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A build cache caches build actions (e.g. Gradle tasks or Maven goals)</a:t>
            </a:r>
            <a:endParaRPr sz="1300" b="0" i="0" u="none" strike="noStrike" cap="none" dirty="0">
              <a:solidFill>
                <a:srgbClr val="02303A"/>
              </a:solidFill>
              <a:latin typeface="Lato"/>
              <a:ea typeface="Lato"/>
              <a:cs typeface="Lato"/>
              <a:sym typeface="Lato"/>
            </a:endParaRPr>
          </a:p>
          <a:p>
            <a:pPr marL="914400" marR="0" lvl="0" indent="0" algn="l" rtl="0">
              <a:lnSpc>
                <a:spcPct val="150000"/>
              </a:lnSpc>
              <a:spcBef>
                <a:spcPts val="1600"/>
              </a:spcBef>
              <a:spcAft>
                <a:spcPts val="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a:p>
            <a:pPr marL="457200" marR="0" lvl="0" indent="0" algn="l" rtl="0">
              <a:lnSpc>
                <a:spcPct val="150000"/>
              </a:lnSpc>
              <a:spcBef>
                <a:spcPts val="1600"/>
              </a:spcBef>
              <a:spcAft>
                <a:spcPts val="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a:p>
            <a:pPr marL="457200" marR="0" lvl="0" indent="0" algn="l" rtl="0">
              <a:lnSpc>
                <a:spcPct val="150000"/>
              </a:lnSpc>
              <a:spcBef>
                <a:spcPts val="1600"/>
              </a:spcBef>
              <a:spcAft>
                <a:spcPts val="160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p:txBody>
      </p:sp>
      <p:pic>
        <p:nvPicPr>
          <p:cNvPr id="2" name="Picture 1">
            <a:extLst>
              <a:ext uri="{FF2B5EF4-FFF2-40B4-BE49-F238E27FC236}">
                <a16:creationId xmlns:a16="http://schemas.microsoft.com/office/drawing/2014/main" id="{4174A11E-BE01-AC44-85F2-D0F7EFA91CFC}"/>
              </a:ext>
            </a:extLst>
          </p:cNvPr>
          <p:cNvPicPr>
            <a:picLocks noChangeAspect="1"/>
          </p:cNvPicPr>
          <p:nvPr/>
        </p:nvPicPr>
        <p:blipFill>
          <a:blip r:embed="rId4"/>
          <a:stretch>
            <a:fillRect/>
          </a:stretch>
        </p:blipFill>
        <p:spPr>
          <a:xfrm>
            <a:off x="6310139" y="1296852"/>
            <a:ext cx="2284193" cy="254979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1"/>
        <p:cNvGrpSpPr/>
        <p:nvPr/>
      </p:nvGrpSpPr>
      <p:grpSpPr>
        <a:xfrm>
          <a:off x="0" y="0"/>
          <a:ext cx="0" cy="0"/>
          <a:chOff x="0" y="0"/>
          <a:chExt cx="0" cy="0"/>
        </a:xfrm>
      </p:grpSpPr>
      <p:pic>
        <p:nvPicPr>
          <p:cNvPr id="282" name="Google Shape;282;p41"/>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83" name="Google Shape;283;p41"/>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sp>
        <p:nvSpPr>
          <p:cNvPr id="284" name="Google Shape;284;p41"/>
          <p:cNvSpPr txBox="1"/>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2303A"/>
                </a:solidFill>
                <a:latin typeface="Lato"/>
                <a:ea typeface="Lato"/>
                <a:cs typeface="Lato"/>
                <a:sym typeface="Lato"/>
              </a:rPr>
              <a:t>Build Caching</a:t>
            </a:r>
            <a:endParaRPr sz="2400">
              <a:solidFill>
                <a:srgbClr val="02303A"/>
              </a:solidFill>
              <a:latin typeface="Lato"/>
              <a:ea typeface="Lato"/>
              <a:cs typeface="Lato"/>
              <a:sym typeface="Lato"/>
            </a:endParaRPr>
          </a:p>
          <a:p>
            <a:pPr marL="0" lvl="0" indent="0" algn="l" rtl="0">
              <a:spcBef>
                <a:spcPts val="0"/>
              </a:spcBef>
              <a:spcAft>
                <a:spcPts val="0"/>
              </a:spcAft>
              <a:buNone/>
            </a:pPr>
            <a:endParaRPr sz="2400">
              <a:solidFill>
                <a:srgbClr val="02303A"/>
              </a:solidFill>
              <a:latin typeface="Lato"/>
              <a:ea typeface="Lato"/>
              <a:cs typeface="Lato"/>
              <a:sym typeface="Lato"/>
            </a:endParaRPr>
          </a:p>
        </p:txBody>
      </p:sp>
      <p:sp>
        <p:nvSpPr>
          <p:cNvPr id="285" name="Google Shape;285;p41"/>
          <p:cNvSpPr txBox="1"/>
          <p:nvPr/>
        </p:nvSpPr>
        <p:spPr>
          <a:xfrm>
            <a:off x="1244850" y="3908900"/>
            <a:ext cx="7144200" cy="725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dirty="0">
                <a:solidFill>
                  <a:srgbClr val="02303A"/>
                </a:solidFill>
                <a:latin typeface="Lato"/>
                <a:ea typeface="Lato"/>
                <a:cs typeface="Lato"/>
                <a:sym typeface="Lato"/>
              </a:rPr>
              <a:t>When the inputs have not changed, the </a:t>
            </a:r>
            <a:r>
              <a:rPr lang="en" b="1" dirty="0">
                <a:solidFill>
                  <a:srgbClr val="02303A"/>
                </a:solidFill>
                <a:latin typeface="Lato"/>
                <a:ea typeface="Lato"/>
                <a:cs typeface="Lato"/>
                <a:sym typeface="Lato"/>
              </a:rPr>
              <a:t>outputs can be reused </a:t>
            </a:r>
            <a:r>
              <a:rPr lang="en" dirty="0">
                <a:solidFill>
                  <a:srgbClr val="02303A"/>
                </a:solidFill>
                <a:latin typeface="Lato"/>
                <a:ea typeface="Lato"/>
                <a:cs typeface="Lato"/>
                <a:sym typeface="Lato"/>
              </a:rPr>
              <a:t>from a previous run.</a:t>
            </a:r>
            <a:endParaRPr dirty="0">
              <a:solidFill>
                <a:srgbClr val="02303A"/>
              </a:solidFill>
              <a:latin typeface="Lato"/>
              <a:ea typeface="Lato"/>
              <a:cs typeface="Lato"/>
              <a:sym typeface="Lato"/>
            </a:endParaRPr>
          </a:p>
          <a:p>
            <a:pPr marL="457200" lvl="0" indent="0" algn="l" rtl="0">
              <a:lnSpc>
                <a:spcPct val="150000"/>
              </a:lnSpc>
              <a:spcBef>
                <a:spcPts val="1600"/>
              </a:spcBef>
              <a:spcAft>
                <a:spcPts val="1600"/>
              </a:spcAft>
              <a:buNone/>
            </a:pPr>
            <a:endParaRPr sz="1300" dirty="0">
              <a:solidFill>
                <a:srgbClr val="02303A"/>
              </a:solidFill>
              <a:latin typeface="Lato"/>
              <a:ea typeface="Lato"/>
              <a:cs typeface="Lato"/>
              <a:sym typeface="Lato"/>
            </a:endParaRPr>
          </a:p>
        </p:txBody>
      </p:sp>
      <p:pic>
        <p:nvPicPr>
          <p:cNvPr id="286" name="Google Shape;286;p41"/>
          <p:cNvPicPr preferRelativeResize="0"/>
          <p:nvPr/>
        </p:nvPicPr>
        <p:blipFill>
          <a:blip r:embed="rId5">
            <a:alphaModFix/>
          </a:blip>
          <a:stretch>
            <a:fillRect/>
          </a:stretch>
        </p:blipFill>
        <p:spPr>
          <a:xfrm>
            <a:off x="1184062" y="1453048"/>
            <a:ext cx="7561678" cy="22374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p64"/>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pic>
        <p:nvPicPr>
          <p:cNvPr id="624" name="Google Shape;624;p64"/>
          <p:cNvPicPr preferRelativeResize="0"/>
          <p:nvPr/>
        </p:nvPicPr>
        <p:blipFill>
          <a:blip r:embed="rId4">
            <a:alphaModFix/>
          </a:blip>
          <a:stretch>
            <a:fillRect/>
          </a:stretch>
        </p:blipFill>
        <p:spPr>
          <a:xfrm>
            <a:off x="0" y="0"/>
            <a:ext cx="9144000" cy="5143500"/>
          </a:xfrm>
          <a:prstGeom prst="rect">
            <a:avLst/>
          </a:prstGeom>
          <a:noFill/>
          <a:ln>
            <a:noFill/>
          </a:ln>
        </p:spPr>
      </p:pic>
      <p:sp>
        <p:nvSpPr>
          <p:cNvPr id="625" name="Google Shape;625;p64"/>
          <p:cNvSpPr txBox="1"/>
          <p:nvPr/>
        </p:nvSpPr>
        <p:spPr>
          <a:xfrm>
            <a:off x="931325" y="2477950"/>
            <a:ext cx="7097100" cy="63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latin typeface="Lato Light"/>
                <a:ea typeface="Lato Light"/>
                <a:cs typeface="Lato Light"/>
                <a:sym typeface="Lato Light"/>
              </a:rPr>
              <a:t>Blank background</a:t>
            </a:r>
            <a:r>
              <a:rPr lang="en" sz="2400">
                <a:solidFill>
                  <a:schemeClr val="lt1"/>
                </a:solidFill>
                <a:latin typeface="Lato"/>
                <a:ea typeface="Lato"/>
                <a:cs typeface="Lato"/>
                <a:sym typeface="Lato"/>
              </a:rPr>
              <a:t> </a:t>
            </a:r>
            <a:r>
              <a:rPr lang="en" sz="2400" b="1">
                <a:solidFill>
                  <a:srgbClr val="FFFFFF"/>
                </a:solidFill>
                <a:latin typeface="Lato"/>
                <a:ea typeface="Lato"/>
                <a:cs typeface="Lato"/>
                <a:sym typeface="Lato"/>
              </a:rPr>
              <a:t>use at will</a:t>
            </a:r>
            <a:endParaRPr sz="2400" b="1">
              <a:solidFill>
                <a:srgbClr val="FFFFFF"/>
              </a:solidFill>
              <a:latin typeface="Lato"/>
              <a:ea typeface="Lato"/>
              <a:cs typeface="Lato"/>
              <a:sym typeface="Lato"/>
            </a:endParaRPr>
          </a:p>
        </p:txBody>
      </p:sp>
      <p:sp>
        <p:nvSpPr>
          <p:cNvPr id="626" name="Google Shape;626;p64"/>
          <p:cNvSpPr txBox="1"/>
          <p:nvPr/>
        </p:nvSpPr>
        <p:spPr>
          <a:xfrm>
            <a:off x="931325" y="2254350"/>
            <a:ext cx="7097100" cy="108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rgbClr val="02303A"/>
                </a:solidFill>
                <a:latin typeface="Lato" panose="020F0502020204030203" pitchFamily="34" charset="77"/>
                <a:ea typeface="Lato Light"/>
                <a:cs typeface="Lato Light"/>
                <a:sym typeface="Lato Light"/>
              </a:rPr>
              <a:t>“It’s no longer the big beating the small,</a:t>
            </a:r>
          </a:p>
          <a:p>
            <a:pPr marL="0" lvl="0" indent="0" algn="ctr" rtl="0">
              <a:spcBef>
                <a:spcPts val="0"/>
              </a:spcBef>
              <a:spcAft>
                <a:spcPts val="0"/>
              </a:spcAft>
              <a:buNone/>
            </a:pPr>
            <a:r>
              <a:rPr lang="en-US" sz="2400" b="1" dirty="0">
                <a:solidFill>
                  <a:srgbClr val="02303A"/>
                </a:solidFill>
                <a:latin typeface="Lato" panose="020F0502020204030203" pitchFamily="34" charset="77"/>
                <a:ea typeface="Lato Light"/>
                <a:cs typeface="Lato Light"/>
                <a:sym typeface="Lato Light"/>
              </a:rPr>
              <a:t>b</a:t>
            </a:r>
            <a:r>
              <a:rPr lang="en" sz="2400" b="1" dirty="0" err="1">
                <a:solidFill>
                  <a:srgbClr val="02303A"/>
                </a:solidFill>
                <a:latin typeface="Lato" panose="020F0502020204030203" pitchFamily="34" charset="77"/>
                <a:ea typeface="Lato Light"/>
                <a:cs typeface="Lato Light"/>
                <a:sym typeface="Lato Light"/>
              </a:rPr>
              <a:t>ut</a:t>
            </a:r>
            <a:r>
              <a:rPr lang="en" sz="2400" b="1" dirty="0">
                <a:solidFill>
                  <a:srgbClr val="02303A"/>
                </a:solidFill>
                <a:latin typeface="Lato" panose="020F0502020204030203" pitchFamily="34" charset="77"/>
                <a:ea typeface="Lato Light"/>
                <a:cs typeface="Lato Light"/>
                <a:sym typeface="Lato Light"/>
              </a:rPr>
              <a:t> the fast beating the slow.”</a:t>
            </a:r>
          </a:p>
          <a:p>
            <a:pPr marL="0" lvl="0" indent="0" algn="ctr" rtl="0">
              <a:spcBef>
                <a:spcPts val="0"/>
              </a:spcBef>
              <a:spcAft>
                <a:spcPts val="0"/>
              </a:spcAft>
              <a:buNone/>
            </a:pPr>
            <a:r>
              <a:rPr lang="en" i="1" dirty="0">
                <a:solidFill>
                  <a:schemeClr val="bg2"/>
                </a:solidFill>
                <a:latin typeface="Lato" panose="020F0502020204030203" pitchFamily="34" charset="77"/>
                <a:ea typeface="Lato Light"/>
                <a:cs typeface="Lato Light"/>
                <a:sym typeface="Lato Light"/>
              </a:rPr>
              <a:t>Eric Pearson, CIO, InterContinental Hotels Group</a:t>
            </a:r>
            <a:endParaRPr i="1" dirty="0">
              <a:solidFill>
                <a:schemeClr val="bg2"/>
              </a:solidFill>
              <a:latin typeface="Lato" panose="020F0502020204030203" pitchFamily="34" charset="77"/>
              <a:ea typeface="Lato Light"/>
              <a:cs typeface="Lato Light"/>
              <a:sym typeface="Lato Light"/>
            </a:endParaRPr>
          </a:p>
        </p:txBody>
      </p:sp>
    </p:spTree>
    <p:extLst>
      <p:ext uri="{BB962C8B-B14F-4D97-AF65-F5344CB8AC3E}">
        <p14:creationId xmlns:p14="http://schemas.microsoft.com/office/powerpoint/2010/main" val="929667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1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65" name="Google Shape;165;p10"/>
          <p:cNvSpPr txBox="1"/>
          <p:nvPr/>
        </p:nvSpPr>
        <p:spPr>
          <a:xfrm>
            <a:off x="2259975" y="275050"/>
            <a:ext cx="5452200" cy="9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2303A"/>
                </a:solidFill>
                <a:latin typeface="Lato"/>
                <a:ea typeface="Lato"/>
                <a:cs typeface="Lato"/>
                <a:sym typeface="Lato"/>
              </a:rPr>
              <a:t>Measurements with OSS Projects</a:t>
            </a:r>
            <a:endParaRPr sz="2400" b="0" i="0" u="none" strike="noStrike" cap="none">
              <a:solidFill>
                <a:srgbClr val="02303A"/>
              </a:solidFill>
              <a:latin typeface="Lato"/>
              <a:ea typeface="Lato"/>
              <a:cs typeface="Lato"/>
              <a:sym typeface="Lato"/>
            </a:endParaRPr>
          </a:p>
        </p:txBody>
      </p:sp>
      <p:sp>
        <p:nvSpPr>
          <p:cNvPr id="166" name="Google Shape;166;p10" descr="caching typical scenario"/>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 name="Google Shape;167;p10"/>
          <p:cNvSpPr txBox="1">
            <a:spLocks noGrp="1"/>
          </p:cNvSpPr>
          <p:nvPr>
            <p:ph type="body" idx="1"/>
          </p:nvPr>
        </p:nvSpPr>
        <p:spPr>
          <a:xfrm>
            <a:off x="840337" y="1464200"/>
            <a:ext cx="8520600" cy="3824100"/>
          </a:xfrm>
          <a:prstGeom prst="rect">
            <a:avLst/>
          </a:prstGeom>
          <a:noFill/>
          <a:ln>
            <a:noFill/>
          </a:ln>
        </p:spPr>
        <p:txBody>
          <a:bodyPr spcFirstLastPara="1" wrap="square" lIns="91425" tIns="91425" rIns="91425" bIns="91425" anchor="t" anchorCtr="0">
            <a:noAutofit/>
          </a:bodyPr>
          <a:lstStyle/>
          <a:p>
            <a:pPr marL="457200" lvl="0" indent="0" algn="l" rtl="0">
              <a:lnSpc>
                <a:spcPct val="200000"/>
              </a:lnSpc>
              <a:spcBef>
                <a:spcPts val="0"/>
              </a:spcBef>
              <a:spcAft>
                <a:spcPts val="0"/>
              </a:spcAft>
              <a:buSzPts val="1800"/>
              <a:buNone/>
            </a:pPr>
            <a:r>
              <a:rPr lang="en-US" sz="1500" dirty="0">
                <a:solidFill>
                  <a:srgbClr val="003F4B"/>
                </a:solidFill>
                <a:latin typeface="Lato Light"/>
                <a:ea typeface="Lato Light"/>
                <a:cs typeface="Lato Light"/>
                <a:sym typeface="Lato Light"/>
              </a:rPr>
              <a:t>When running    </a:t>
            </a:r>
            <a:r>
              <a:rPr lang="en-US" sz="1500" dirty="0" err="1">
                <a:solidFill>
                  <a:srgbClr val="003F4B"/>
                </a:solidFill>
                <a:latin typeface="Consolas"/>
                <a:ea typeface="Consolas"/>
                <a:cs typeface="Consolas"/>
                <a:sym typeface="Consolas"/>
              </a:rPr>
              <a:t>mvn</a:t>
            </a:r>
            <a:r>
              <a:rPr lang="en-US" sz="1500" dirty="0">
                <a:solidFill>
                  <a:srgbClr val="003F4B"/>
                </a:solidFill>
                <a:latin typeface="Consolas"/>
                <a:ea typeface="Consolas"/>
                <a:cs typeface="Consolas"/>
                <a:sym typeface="Consolas"/>
              </a:rPr>
              <a:t> clean verify</a:t>
            </a:r>
            <a:endParaRPr sz="1500" dirty="0">
              <a:solidFill>
                <a:srgbClr val="003F4B"/>
              </a:solidFill>
              <a:latin typeface="Lato Light"/>
              <a:ea typeface="Lato Light"/>
              <a:cs typeface="Lato Light"/>
              <a:sym typeface="Lato Light"/>
            </a:endParaRPr>
          </a:p>
        </p:txBody>
      </p:sp>
      <p:graphicFrame>
        <p:nvGraphicFramePr>
          <p:cNvPr id="168" name="Google Shape;168;p10"/>
          <p:cNvGraphicFramePr/>
          <p:nvPr/>
        </p:nvGraphicFramePr>
        <p:xfrm>
          <a:off x="1366575" y="2145506"/>
          <a:ext cx="7239000" cy="198105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chemeClr val="dk1"/>
                        </a:buClr>
                        <a:buSzPts val="2800"/>
                        <a:buFont typeface="Arial"/>
                        <a:buNone/>
                      </a:pPr>
                      <a:r>
                        <a:rPr lang="en-US" sz="1400" b="1" u="none" strike="noStrike" cap="none">
                          <a:solidFill>
                            <a:srgbClr val="003F4B"/>
                          </a:solidFill>
                          <a:latin typeface="Lato"/>
                          <a:ea typeface="Lato"/>
                          <a:cs typeface="Lato"/>
                          <a:sym typeface="Lato"/>
                        </a:rPr>
                        <a:t>Project</a:t>
                      </a:r>
                      <a:endParaRPr sz="1400" b="1"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2800"/>
                        <a:buFont typeface="Arial"/>
                        <a:buNone/>
                      </a:pPr>
                      <a:r>
                        <a:rPr lang="en-US" sz="1400" b="1" u="none" strike="noStrike" cap="none">
                          <a:solidFill>
                            <a:srgbClr val="003F4B"/>
                          </a:solidFill>
                          <a:latin typeface="Lato"/>
                          <a:ea typeface="Lato"/>
                          <a:cs typeface="Lato"/>
                          <a:sym typeface="Lato"/>
                        </a:rPr>
                        <a:t>uncached</a:t>
                      </a:r>
                      <a:endParaRPr sz="1400" b="1"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2800"/>
                        <a:buFont typeface="Arial"/>
                        <a:buNone/>
                      </a:pPr>
                      <a:r>
                        <a:rPr lang="en-US" sz="1400" b="1" u="none" strike="noStrike" cap="none">
                          <a:solidFill>
                            <a:srgbClr val="003F4B"/>
                          </a:solidFill>
                          <a:latin typeface="Lato"/>
                          <a:ea typeface="Lato"/>
                          <a:cs typeface="Lato"/>
                          <a:sym typeface="Lato"/>
                        </a:rPr>
                        <a:t>fully cached</a:t>
                      </a:r>
                      <a:endParaRPr sz="1400" b="1" u="none" strike="noStrike" cap="none">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rgbClr val="003F4B"/>
                          </a:solidFill>
                          <a:latin typeface="Lato"/>
                          <a:ea typeface="Lato"/>
                          <a:cs typeface="Lato"/>
                          <a:sym typeface="Lato"/>
                        </a:rPr>
                        <a:t>Apache Commons IO</a:t>
                      </a:r>
                      <a:endParaRPr sz="1400"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rgbClr val="003F4B"/>
                          </a:solidFill>
                          <a:latin typeface="Lato"/>
                          <a:ea typeface="Lato"/>
                          <a:cs typeface="Lato"/>
                          <a:sym typeface="Lato"/>
                        </a:rPr>
                        <a:t>01:23 min</a:t>
                      </a:r>
                      <a:endParaRPr sz="1400" u="none" strike="noStrike" cap="none">
                        <a:solidFill>
                          <a:srgbClr val="003F4B"/>
                        </a:solidFill>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rgbClr val="003F4B"/>
                          </a:solidFill>
                          <a:latin typeface="Lato"/>
                          <a:ea typeface="Lato"/>
                          <a:cs typeface="Lato"/>
                          <a:sym typeface="Lato"/>
                        </a:rPr>
                        <a:t>00:04 min</a:t>
                      </a:r>
                      <a:endParaRPr sz="1400" u="none" strike="noStrike" cap="none">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rgbClr val="003F4B"/>
                          </a:solidFill>
                          <a:latin typeface="Lato"/>
                          <a:ea typeface="Lato"/>
                          <a:cs typeface="Lato"/>
                          <a:sym typeface="Lato"/>
                        </a:rPr>
                        <a:t>Google Guava</a:t>
                      </a:r>
                      <a:endParaRPr sz="1400"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rgbClr val="003F4B"/>
                          </a:solidFill>
                          <a:latin typeface="Lato"/>
                          <a:ea typeface="Lato"/>
                          <a:cs typeface="Lato"/>
                          <a:sym typeface="Lato"/>
                        </a:rPr>
                        <a:t>07:19 min</a:t>
                      </a:r>
                      <a:endParaRPr sz="1400"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rgbClr val="003F4B"/>
                          </a:solidFill>
                          <a:latin typeface="Lato"/>
                          <a:ea typeface="Lato"/>
                          <a:cs typeface="Lato"/>
                          <a:sym typeface="Lato"/>
                        </a:rPr>
                        <a:t>01:00 min</a:t>
                      </a:r>
                      <a:endParaRPr sz="1400" u="none" strike="noStrike" cap="none">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rgbClr val="003F4B"/>
                          </a:solidFill>
                          <a:latin typeface="Lato"/>
                          <a:ea typeface="Lato"/>
                          <a:cs typeface="Lato"/>
                          <a:sym typeface="Lato"/>
                        </a:rPr>
                        <a:t>Spring Boot</a:t>
                      </a:r>
                      <a:endParaRPr sz="1400"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rgbClr val="003F4B"/>
                          </a:solidFill>
                          <a:latin typeface="Lato"/>
                          <a:ea typeface="Lato"/>
                          <a:cs typeface="Lato"/>
                          <a:sym typeface="Lato"/>
                        </a:rPr>
                        <a:t>21:31 min</a:t>
                      </a:r>
                      <a:endParaRPr sz="1400" u="none" strike="noStrike" cap="none">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rgbClr val="003F4B"/>
                          </a:solidFill>
                          <a:latin typeface="Lato"/>
                          <a:ea typeface="Lato"/>
                          <a:cs typeface="Lato"/>
                          <a:sym typeface="Lato"/>
                        </a:rPr>
                        <a:t>06:53 min</a:t>
                      </a:r>
                      <a:endParaRPr sz="1400" u="none" strike="noStrike" cap="none">
                        <a:latin typeface="Lato"/>
                        <a:ea typeface="Lato"/>
                        <a:cs typeface="Lato"/>
                        <a:sym typeface="Lato"/>
                      </a:endParaRPr>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003F4B"/>
                          </a:solidFill>
                          <a:latin typeface="Lato"/>
                          <a:ea typeface="Lato"/>
                          <a:cs typeface="Lato"/>
                          <a:sym typeface="Lato"/>
                        </a:rPr>
                        <a:t>Apache TomEE</a:t>
                      </a:r>
                      <a:endParaRPr sz="1400" u="none" strike="noStrike" cap="none">
                        <a:solidFill>
                          <a:srgbClr val="003F4B"/>
                        </a:solidFill>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003F4B"/>
                          </a:solidFill>
                          <a:latin typeface="Lato"/>
                          <a:ea typeface="Lato"/>
                          <a:cs typeface="Lato"/>
                          <a:sym typeface="Lato"/>
                        </a:rPr>
                        <a:t>1h 27min</a:t>
                      </a:r>
                      <a:endParaRPr sz="1400" u="none" strike="noStrike" cap="none">
                        <a:solidFill>
                          <a:srgbClr val="003F4B"/>
                        </a:solidFill>
                        <a:latin typeface="Lato"/>
                        <a:ea typeface="Lato"/>
                        <a:cs typeface="Lato"/>
                        <a:sym typeface="La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003F4B"/>
                          </a:solidFill>
                          <a:latin typeface="Lato"/>
                          <a:ea typeface="Lato"/>
                          <a:cs typeface="Lato"/>
                          <a:sym typeface="Lato"/>
                        </a:rPr>
                        <a:t>20 min</a:t>
                      </a:r>
                      <a:endParaRPr sz="1400" u="none" strike="noStrike" cap="none">
                        <a:solidFill>
                          <a:srgbClr val="003F4B"/>
                        </a:solidFill>
                        <a:latin typeface="Lato"/>
                        <a:ea typeface="Lato"/>
                        <a:cs typeface="Lato"/>
                        <a:sym typeface="Lato"/>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19"/>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45" name="Google Shape;245;p19"/>
          <p:cNvSpPr txBox="1"/>
          <p:nvPr/>
        </p:nvSpPr>
        <p:spPr>
          <a:xfrm>
            <a:off x="2259975" y="275050"/>
            <a:ext cx="5842404" cy="9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2303A"/>
                </a:solidFill>
                <a:latin typeface="Lato"/>
                <a:ea typeface="Lato"/>
                <a:cs typeface="Lato"/>
                <a:sym typeface="Lato"/>
              </a:rPr>
              <a:t>Demo: Speeding up </a:t>
            </a:r>
            <a:r>
              <a:rPr lang="en-US" sz="2400" dirty="0">
                <a:solidFill>
                  <a:srgbClr val="02303A"/>
                </a:solidFill>
                <a:latin typeface="Lato"/>
                <a:ea typeface="Lato"/>
                <a:cs typeface="Lato"/>
                <a:sym typeface="Lato"/>
              </a:rPr>
              <a:t>L</a:t>
            </a:r>
            <a:r>
              <a:rPr lang="en-US" sz="2400" b="0" i="0" u="none" strike="noStrike" cap="none" dirty="0">
                <a:solidFill>
                  <a:srgbClr val="02303A"/>
                </a:solidFill>
                <a:latin typeface="Lato"/>
                <a:ea typeface="Lato"/>
                <a:cs typeface="Lato"/>
                <a:sym typeface="Lato"/>
              </a:rPr>
              <a:t>ocal Builds with a Build Cache</a:t>
            </a:r>
            <a:endParaRPr sz="2400" b="0" i="0" u="none" strike="noStrike" cap="none" dirty="0">
              <a:solidFill>
                <a:srgbClr val="02303A"/>
              </a:solidFill>
              <a:latin typeface="Lato"/>
              <a:ea typeface="Lato"/>
              <a:cs typeface="Lato"/>
              <a:sym typeface="Lato"/>
            </a:endParaRPr>
          </a:p>
        </p:txBody>
      </p:sp>
      <p:sp>
        <p:nvSpPr>
          <p:cNvPr id="246" name="Google Shape;246;p19" descr="caching typical scenario"/>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7" name="Google Shape;247;p19"/>
          <p:cNvSpPr txBox="1"/>
          <p:nvPr/>
        </p:nvSpPr>
        <p:spPr>
          <a:xfrm>
            <a:off x="1413975" y="1110350"/>
            <a:ext cx="7144200" cy="24123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50000"/>
              </a:lnSpc>
              <a:spcBef>
                <a:spcPts val="0"/>
              </a:spcBef>
              <a:spcAft>
                <a:spcPts val="0"/>
              </a:spcAft>
              <a:buClr>
                <a:srgbClr val="02303A"/>
              </a:buClr>
              <a:buSzPts val="1300"/>
              <a:buFont typeface="Lato"/>
              <a:buChar char="⬢"/>
            </a:pPr>
            <a:r>
              <a:rPr lang="en-US" sz="1300" dirty="0">
                <a:solidFill>
                  <a:srgbClr val="02303A"/>
                </a:solidFill>
                <a:latin typeface="Lato"/>
                <a:sym typeface="Lato"/>
              </a:rPr>
              <a:t>Demonstrate local Maven build caching</a:t>
            </a:r>
            <a:endParaRPr dirty="0"/>
          </a:p>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Run a build scan </a:t>
            </a:r>
          </a:p>
          <a:p>
            <a:pPr marL="457200" marR="0" lvl="0" indent="-311150" algn="l" rtl="0">
              <a:lnSpc>
                <a:spcPct val="150000"/>
              </a:lnSpc>
              <a:spcBef>
                <a:spcPts val="0"/>
              </a:spcBef>
              <a:spcAft>
                <a:spcPts val="0"/>
              </a:spcAft>
              <a:buClr>
                <a:srgbClr val="02303A"/>
              </a:buClr>
              <a:buSzPts val="1300"/>
              <a:buFont typeface="Lato"/>
              <a:buChar char="⬢"/>
            </a:pPr>
            <a:r>
              <a:rPr lang="en-US" sz="1300" dirty="0">
                <a:solidFill>
                  <a:srgbClr val="02303A"/>
                </a:solidFill>
                <a:latin typeface="Lato"/>
                <a:ea typeface="Lato"/>
                <a:cs typeface="Lato"/>
                <a:sym typeface="Lato"/>
              </a:rPr>
              <a:t>View the Performance / Build Cache section of the scan</a:t>
            </a:r>
            <a:endParaRPr sz="1300" b="0" i="0" u="none" strike="noStrike" cap="none" dirty="0">
              <a:solidFill>
                <a:srgbClr val="02303A"/>
              </a:solidFill>
              <a:latin typeface="Lato"/>
              <a:ea typeface="Lato"/>
              <a:cs typeface="Lato"/>
              <a:sym typeface="Lato"/>
            </a:endParaRPr>
          </a:p>
          <a:p>
            <a:pPr marL="457200" marR="0" lvl="0" indent="0" algn="l" rtl="0">
              <a:lnSpc>
                <a:spcPct val="150000"/>
              </a:lnSpc>
              <a:spcBef>
                <a:spcPts val="1600"/>
              </a:spcBef>
              <a:spcAft>
                <a:spcPts val="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a:p>
            <a:pPr marL="457200" marR="0" lvl="0" indent="0" algn="l" rtl="0">
              <a:lnSpc>
                <a:spcPct val="150000"/>
              </a:lnSpc>
              <a:spcBef>
                <a:spcPts val="1600"/>
              </a:spcBef>
              <a:spcAft>
                <a:spcPts val="160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p:txBody>
      </p:sp>
      <p:pic>
        <p:nvPicPr>
          <p:cNvPr id="248" name="Google Shape;248;p19" descr="Shape, circle&#10;&#10;Description automatically generated"/>
          <p:cNvPicPr preferRelativeResize="0"/>
          <p:nvPr/>
        </p:nvPicPr>
        <p:blipFill rotWithShape="1">
          <a:blip r:embed="rId4">
            <a:alphaModFix/>
          </a:blip>
          <a:srcRect/>
          <a:stretch/>
        </p:blipFill>
        <p:spPr>
          <a:xfrm>
            <a:off x="1299049" y="190534"/>
            <a:ext cx="908797" cy="729282"/>
          </a:xfrm>
          <a:prstGeom prst="rect">
            <a:avLst/>
          </a:prstGeom>
          <a:noFill/>
          <a:ln>
            <a:noFill/>
          </a:ln>
        </p:spPr>
      </p:pic>
      <p:pic>
        <p:nvPicPr>
          <p:cNvPr id="3" name="Picture 2">
            <a:extLst>
              <a:ext uri="{FF2B5EF4-FFF2-40B4-BE49-F238E27FC236}">
                <a16:creationId xmlns:a16="http://schemas.microsoft.com/office/drawing/2014/main" id="{7297330B-08B7-4843-9D2C-10DC2146D1DA}"/>
              </a:ext>
            </a:extLst>
          </p:cNvPr>
          <p:cNvPicPr>
            <a:picLocks noChangeAspect="1"/>
          </p:cNvPicPr>
          <p:nvPr/>
        </p:nvPicPr>
        <p:blipFill>
          <a:blip r:embed="rId5"/>
          <a:stretch>
            <a:fillRect/>
          </a:stretch>
        </p:blipFill>
        <p:spPr>
          <a:xfrm>
            <a:off x="1552289" y="2272357"/>
            <a:ext cx="6550090" cy="2680609"/>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oogle Shape;244;p19">
            <a:extLst>
              <a:ext uri="{FF2B5EF4-FFF2-40B4-BE49-F238E27FC236}">
                <a16:creationId xmlns:a16="http://schemas.microsoft.com/office/drawing/2014/main" id="{9F100FED-786E-2F4F-818E-C3D5DE6C5C4D}"/>
              </a:ext>
            </a:extLst>
          </p:cNvPr>
          <p:cNvPicPr preferRelativeResize="0"/>
          <p:nvPr/>
        </p:nvPicPr>
        <p:blipFill rotWithShape="1">
          <a:blip r:embed="rId3">
            <a:alphaModFix/>
          </a:blip>
          <a:srcRect/>
          <a:stretch/>
        </p:blipFill>
        <p:spPr>
          <a:xfrm>
            <a:off x="0" y="214685"/>
            <a:ext cx="9144000" cy="5143500"/>
          </a:xfrm>
          <a:prstGeom prst="rect">
            <a:avLst/>
          </a:prstGeom>
          <a:noFill/>
          <a:ln>
            <a:noFill/>
          </a:ln>
        </p:spPr>
      </p:pic>
      <p:pic>
        <p:nvPicPr>
          <p:cNvPr id="6" name="Picture 5">
            <a:extLst>
              <a:ext uri="{FF2B5EF4-FFF2-40B4-BE49-F238E27FC236}">
                <a16:creationId xmlns:a16="http://schemas.microsoft.com/office/drawing/2014/main" id="{E789008D-F609-442F-AC76-BDC590E9CC7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417098" y="1110508"/>
            <a:ext cx="3547770" cy="1961164"/>
          </a:xfrm>
          <a:prstGeom prst="rect">
            <a:avLst/>
          </a:prstGeom>
          <a:effectLst>
            <a:outerShdw blurRad="50800" dist="38100" dir="5400000" algn="t" rotWithShape="0">
              <a:prstClr val="black">
                <a:alpha val="40000"/>
              </a:prstClr>
            </a:outerShdw>
          </a:effectLst>
        </p:spPr>
      </p:pic>
      <p:sp>
        <p:nvSpPr>
          <p:cNvPr id="11" name="Rectangle 10">
            <a:extLst>
              <a:ext uri="{FF2B5EF4-FFF2-40B4-BE49-F238E27FC236}">
                <a16:creationId xmlns:a16="http://schemas.microsoft.com/office/drawing/2014/main" id="{B5949672-0C3A-403F-B11D-37276E0FC220}"/>
              </a:ext>
            </a:extLst>
          </p:cNvPr>
          <p:cNvSpPr/>
          <p:nvPr/>
        </p:nvSpPr>
        <p:spPr>
          <a:xfrm>
            <a:off x="6010855" y="1189150"/>
            <a:ext cx="2393834" cy="1483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5122" name="Picture 2">
            <a:extLst>
              <a:ext uri="{FF2B5EF4-FFF2-40B4-BE49-F238E27FC236}">
                <a16:creationId xmlns:a16="http://schemas.microsoft.com/office/drawing/2014/main" id="{C548C4FE-CAA3-4748-BB8E-81E047CCECC2}"/>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6089963" y="1463334"/>
            <a:ext cx="2235618" cy="1061045"/>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245;p19">
            <a:extLst>
              <a:ext uri="{FF2B5EF4-FFF2-40B4-BE49-F238E27FC236}">
                <a16:creationId xmlns:a16="http://schemas.microsoft.com/office/drawing/2014/main" id="{63E0F3B3-EE53-554F-A03F-5D06E55D8E4C}"/>
              </a:ext>
            </a:extLst>
          </p:cNvPr>
          <p:cNvSpPr txBox="1"/>
          <p:nvPr/>
        </p:nvSpPr>
        <p:spPr>
          <a:xfrm>
            <a:off x="2259975" y="275050"/>
            <a:ext cx="5842404" cy="9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dirty="0">
                <a:solidFill>
                  <a:srgbClr val="02303A"/>
                </a:solidFill>
                <a:latin typeface="Lato"/>
                <a:ea typeface="Lato"/>
                <a:cs typeface="Lato"/>
                <a:sym typeface="Lato"/>
              </a:rPr>
              <a:t>Test Distribution – Move Even Faster</a:t>
            </a:r>
            <a:endParaRPr sz="2400" b="0" i="0" u="none" strike="noStrike" cap="none" dirty="0">
              <a:solidFill>
                <a:srgbClr val="02303A"/>
              </a:solidFill>
              <a:latin typeface="Lato"/>
              <a:ea typeface="Lato"/>
              <a:cs typeface="Lato"/>
              <a:sym typeface="Lato"/>
            </a:endParaRPr>
          </a:p>
        </p:txBody>
      </p:sp>
      <p:sp>
        <p:nvSpPr>
          <p:cNvPr id="15" name="Google Shape;247;p19">
            <a:extLst>
              <a:ext uri="{FF2B5EF4-FFF2-40B4-BE49-F238E27FC236}">
                <a16:creationId xmlns:a16="http://schemas.microsoft.com/office/drawing/2014/main" id="{820099E3-D341-B14E-BFC6-4042BF77F1B5}"/>
              </a:ext>
            </a:extLst>
          </p:cNvPr>
          <p:cNvSpPr txBox="1"/>
          <p:nvPr/>
        </p:nvSpPr>
        <p:spPr>
          <a:xfrm>
            <a:off x="927384" y="884940"/>
            <a:ext cx="4383882" cy="24123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Test distribution allows us to execute </a:t>
            </a:r>
            <a:r>
              <a:rPr lang="en-US" sz="1300" b="1" i="0" u="none" strike="noStrike" cap="none" dirty="0">
                <a:solidFill>
                  <a:srgbClr val="02303A"/>
                </a:solidFill>
                <a:latin typeface="Lato"/>
                <a:ea typeface="Lato"/>
                <a:cs typeface="Lato"/>
                <a:sym typeface="Lato"/>
              </a:rPr>
              <a:t>multiple stateless tests at once in parallel</a:t>
            </a:r>
            <a:r>
              <a:rPr lang="en-US" sz="1300" b="0" i="0" u="none" strike="noStrike" cap="none" dirty="0">
                <a:solidFill>
                  <a:srgbClr val="02303A"/>
                </a:solidFill>
                <a:latin typeface="Lato"/>
                <a:ea typeface="Lato"/>
                <a:cs typeface="Lato"/>
                <a:sym typeface="Lato"/>
              </a:rPr>
              <a:t>, reducing the time spent waiting on test feedback</a:t>
            </a:r>
            <a:endParaRPr sz="1300" b="0" i="0" u="none" strike="noStrike" cap="none" dirty="0">
              <a:solidFill>
                <a:srgbClr val="02303A"/>
              </a:solidFill>
              <a:latin typeface="Lato"/>
              <a:ea typeface="Lato"/>
              <a:cs typeface="Lato"/>
              <a:sym typeface="Lato"/>
            </a:endParaRPr>
          </a:p>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Tests can be horizontally </a:t>
            </a:r>
            <a:r>
              <a:rPr lang="en-US" sz="1300" b="1" i="0" u="none" strike="noStrike" cap="none" dirty="0">
                <a:solidFill>
                  <a:srgbClr val="02303A"/>
                </a:solidFill>
                <a:latin typeface="Lato"/>
                <a:ea typeface="Lato"/>
                <a:cs typeface="Lato"/>
                <a:sym typeface="Lato"/>
              </a:rPr>
              <a:t>distributed across a pool </a:t>
            </a:r>
            <a:r>
              <a:rPr lang="en-US" sz="1300" b="0" i="0" u="none" strike="noStrike" cap="none" dirty="0">
                <a:solidFill>
                  <a:srgbClr val="02303A"/>
                </a:solidFill>
                <a:latin typeface="Lato"/>
                <a:ea typeface="Lato"/>
                <a:cs typeface="Lato"/>
                <a:sym typeface="Lato"/>
              </a:rPr>
              <a:t>of test agents</a:t>
            </a:r>
          </a:p>
          <a:p>
            <a:pPr marL="457200" marR="0" lvl="0" indent="-311150" algn="l" rtl="0">
              <a:lnSpc>
                <a:spcPct val="150000"/>
              </a:lnSpc>
              <a:spcBef>
                <a:spcPts val="0"/>
              </a:spcBef>
              <a:spcAft>
                <a:spcPts val="0"/>
              </a:spcAft>
              <a:buClr>
                <a:srgbClr val="02303A"/>
              </a:buClr>
              <a:buSzPts val="1300"/>
              <a:buFont typeface="Lato"/>
              <a:buChar char="⬢"/>
            </a:pPr>
            <a:r>
              <a:rPr lang="en-US" sz="1300" dirty="0">
                <a:solidFill>
                  <a:srgbClr val="02303A"/>
                </a:solidFill>
                <a:latin typeface="Lato"/>
                <a:sym typeface="Lato"/>
              </a:rPr>
              <a:t>Hans gives an excellent overview of the Apache Cassandra project’s success implementing:</a:t>
            </a:r>
          </a:p>
          <a:p>
            <a:pPr marL="146050" lvl="0">
              <a:lnSpc>
                <a:spcPct val="150000"/>
              </a:lnSpc>
              <a:buClr>
                <a:srgbClr val="02303A"/>
              </a:buClr>
              <a:buSzPts val="1300"/>
            </a:pPr>
            <a:r>
              <a:rPr lang="en-US" dirty="0">
                <a:hlinkClick r:id="rId6"/>
              </a:rPr>
              <a:t>https://tv.gradle.com/intro-distributed-testing</a:t>
            </a:r>
            <a:endParaRPr dirty="0"/>
          </a:p>
          <a:p>
            <a:pPr marL="914400" marR="0" lvl="0" indent="0" algn="l" rtl="0">
              <a:lnSpc>
                <a:spcPct val="150000"/>
              </a:lnSpc>
              <a:spcBef>
                <a:spcPts val="1600"/>
              </a:spcBef>
              <a:spcAft>
                <a:spcPts val="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a:p>
            <a:pPr marL="457200" marR="0" lvl="0" indent="0" algn="l" rtl="0">
              <a:lnSpc>
                <a:spcPct val="150000"/>
              </a:lnSpc>
              <a:spcBef>
                <a:spcPts val="1600"/>
              </a:spcBef>
              <a:spcAft>
                <a:spcPts val="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a:p>
            <a:pPr marL="457200" marR="0" lvl="0" indent="0" algn="l" rtl="0">
              <a:lnSpc>
                <a:spcPct val="150000"/>
              </a:lnSpc>
              <a:spcBef>
                <a:spcPts val="1600"/>
              </a:spcBef>
              <a:spcAft>
                <a:spcPts val="160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p:txBody>
      </p:sp>
      <p:pic>
        <p:nvPicPr>
          <p:cNvPr id="17" name="Picture 16">
            <a:extLst>
              <a:ext uri="{FF2B5EF4-FFF2-40B4-BE49-F238E27FC236}">
                <a16:creationId xmlns:a16="http://schemas.microsoft.com/office/drawing/2014/main" id="{C7C230E2-05B6-D948-A740-05F52AE40A82}"/>
              </a:ext>
            </a:extLst>
          </p:cNvPr>
          <p:cNvPicPr>
            <a:picLocks noChangeAspect="1"/>
          </p:cNvPicPr>
          <p:nvPr/>
        </p:nvPicPr>
        <p:blipFill>
          <a:blip r:embed="rId7"/>
          <a:stretch>
            <a:fillRect/>
          </a:stretch>
        </p:blipFill>
        <p:spPr>
          <a:xfrm>
            <a:off x="1184744" y="3533578"/>
            <a:ext cx="2350226" cy="1297203"/>
          </a:xfrm>
          <a:prstGeom prst="rect">
            <a:avLst/>
          </a:prstGeom>
          <a:effectLst>
            <a:outerShdw blurRad="50800" dist="38100" dir="2700000" algn="tl" rotWithShape="0">
              <a:prstClr val="black">
                <a:alpha val="40000"/>
              </a:prstClr>
            </a:outerShdw>
          </a:effectLst>
        </p:spPr>
      </p:pic>
      <p:sp>
        <p:nvSpPr>
          <p:cNvPr id="18" name="AutoShape 2">
            <a:extLst>
              <a:ext uri="{FF2B5EF4-FFF2-40B4-BE49-F238E27FC236}">
                <a16:creationId xmlns:a16="http://schemas.microsoft.com/office/drawing/2014/main" id="{1AC76C50-F529-0544-9D0D-FE7FA7C98CD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a:extLst>
              <a:ext uri="{FF2B5EF4-FFF2-40B4-BE49-F238E27FC236}">
                <a16:creationId xmlns:a16="http://schemas.microsoft.com/office/drawing/2014/main" id="{65759683-21D8-DD42-9863-4EF14FDA422F}"/>
              </a:ext>
            </a:extLst>
          </p:cNvPr>
          <p:cNvPicPr>
            <a:picLocks noChangeAspect="1"/>
          </p:cNvPicPr>
          <p:nvPr/>
        </p:nvPicPr>
        <p:blipFill>
          <a:blip r:embed="rId8"/>
          <a:stretch>
            <a:fillRect/>
          </a:stretch>
        </p:blipFill>
        <p:spPr>
          <a:xfrm>
            <a:off x="6589182" y="3447877"/>
            <a:ext cx="1237179" cy="1534102"/>
          </a:xfrm>
          <a:prstGeom prst="rect">
            <a:avLst/>
          </a:prstGeom>
        </p:spPr>
      </p:pic>
    </p:spTree>
    <p:extLst>
      <p:ext uri="{BB962C8B-B14F-4D97-AF65-F5344CB8AC3E}">
        <p14:creationId xmlns:p14="http://schemas.microsoft.com/office/powerpoint/2010/main" val="2842043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p64"/>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pic>
        <p:nvPicPr>
          <p:cNvPr id="624" name="Google Shape;624;p64"/>
          <p:cNvPicPr preferRelativeResize="0"/>
          <p:nvPr/>
        </p:nvPicPr>
        <p:blipFill>
          <a:blip r:embed="rId4">
            <a:alphaModFix/>
          </a:blip>
          <a:stretch>
            <a:fillRect/>
          </a:stretch>
        </p:blipFill>
        <p:spPr>
          <a:xfrm>
            <a:off x="0" y="0"/>
            <a:ext cx="9144000" cy="5143500"/>
          </a:xfrm>
          <a:prstGeom prst="rect">
            <a:avLst/>
          </a:prstGeom>
          <a:noFill/>
          <a:ln>
            <a:noFill/>
          </a:ln>
        </p:spPr>
      </p:pic>
      <p:sp>
        <p:nvSpPr>
          <p:cNvPr id="625" name="Google Shape;625;p64"/>
          <p:cNvSpPr txBox="1"/>
          <p:nvPr/>
        </p:nvSpPr>
        <p:spPr>
          <a:xfrm>
            <a:off x="931325" y="2477950"/>
            <a:ext cx="7097100" cy="63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latin typeface="Lato Light"/>
                <a:ea typeface="Lato Light"/>
                <a:cs typeface="Lato Light"/>
                <a:sym typeface="Lato Light"/>
              </a:rPr>
              <a:t>Blank background</a:t>
            </a:r>
            <a:r>
              <a:rPr lang="en" sz="2400">
                <a:solidFill>
                  <a:schemeClr val="lt1"/>
                </a:solidFill>
                <a:latin typeface="Lato"/>
                <a:ea typeface="Lato"/>
                <a:cs typeface="Lato"/>
                <a:sym typeface="Lato"/>
              </a:rPr>
              <a:t> </a:t>
            </a:r>
            <a:r>
              <a:rPr lang="en" sz="2400" b="1">
                <a:solidFill>
                  <a:srgbClr val="FFFFFF"/>
                </a:solidFill>
                <a:latin typeface="Lato"/>
                <a:ea typeface="Lato"/>
                <a:cs typeface="Lato"/>
                <a:sym typeface="Lato"/>
              </a:rPr>
              <a:t>use at will</a:t>
            </a:r>
            <a:endParaRPr sz="2400" b="1">
              <a:solidFill>
                <a:srgbClr val="FFFFFF"/>
              </a:solidFill>
              <a:latin typeface="Lato"/>
              <a:ea typeface="Lato"/>
              <a:cs typeface="Lato"/>
              <a:sym typeface="Lato"/>
            </a:endParaRPr>
          </a:p>
        </p:txBody>
      </p:sp>
      <p:sp>
        <p:nvSpPr>
          <p:cNvPr id="626" name="Google Shape;626;p64"/>
          <p:cNvSpPr txBox="1"/>
          <p:nvPr/>
        </p:nvSpPr>
        <p:spPr>
          <a:xfrm>
            <a:off x="931325" y="2254350"/>
            <a:ext cx="7097100" cy="108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rgbClr val="02303A"/>
                </a:solidFill>
                <a:latin typeface="Lato" panose="020F0502020204030203" pitchFamily="34" charset="77"/>
                <a:ea typeface="Lato Light"/>
                <a:cs typeface="Lato Light"/>
                <a:sym typeface="Lato Light"/>
              </a:rPr>
              <a:t>“What gets measured gets improved.”</a:t>
            </a:r>
          </a:p>
          <a:p>
            <a:pPr marL="0" lvl="0" indent="0" algn="ctr" rtl="0">
              <a:spcBef>
                <a:spcPts val="0"/>
              </a:spcBef>
              <a:spcAft>
                <a:spcPts val="0"/>
              </a:spcAft>
              <a:buNone/>
            </a:pPr>
            <a:r>
              <a:rPr lang="en" i="1" dirty="0">
                <a:solidFill>
                  <a:schemeClr val="bg2"/>
                </a:solidFill>
                <a:latin typeface="Lato" panose="020F0502020204030203" pitchFamily="34" charset="77"/>
                <a:ea typeface="Lato Light"/>
                <a:cs typeface="Lato Light"/>
                <a:sym typeface="Lato Light"/>
              </a:rPr>
              <a:t>                                                             - Attribution debated</a:t>
            </a:r>
            <a:endParaRPr i="1" dirty="0">
              <a:solidFill>
                <a:schemeClr val="bg2"/>
              </a:solidFill>
              <a:latin typeface="Lato" panose="020F0502020204030203" pitchFamily="34" charset="77"/>
              <a:ea typeface="Lato Light"/>
              <a:cs typeface="Lato Light"/>
              <a:sym typeface="Lato Light"/>
            </a:endParaRPr>
          </a:p>
        </p:txBody>
      </p:sp>
    </p:spTree>
    <p:extLst>
      <p:ext uri="{BB962C8B-B14F-4D97-AF65-F5344CB8AC3E}">
        <p14:creationId xmlns:p14="http://schemas.microsoft.com/office/powerpoint/2010/main" val="3133071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3"/>
        <p:cNvGrpSpPr/>
        <p:nvPr/>
      </p:nvGrpSpPr>
      <p:grpSpPr>
        <a:xfrm>
          <a:off x="0" y="0"/>
          <a:ext cx="0" cy="0"/>
          <a:chOff x="0" y="0"/>
          <a:chExt cx="0" cy="0"/>
        </a:xfrm>
      </p:grpSpPr>
      <p:pic>
        <p:nvPicPr>
          <p:cNvPr id="584" name="Google Shape;584;p5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585" name="Google Shape;585;p59"/>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sp>
        <p:nvSpPr>
          <p:cNvPr id="586" name="Google Shape;586;p59"/>
          <p:cNvSpPr txBox="1"/>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2303A"/>
                </a:solidFill>
                <a:latin typeface="Lato"/>
                <a:ea typeface="Lato"/>
                <a:cs typeface="Lato"/>
                <a:sym typeface="Lato"/>
              </a:rPr>
              <a:t>Performance regressions are easily introduced </a:t>
            </a:r>
            <a:endParaRPr sz="2400" dirty="0">
              <a:solidFill>
                <a:srgbClr val="02303A"/>
              </a:solidFill>
              <a:latin typeface="Lato"/>
              <a:ea typeface="Lato"/>
              <a:cs typeface="Lato"/>
              <a:sym typeface="Lato"/>
            </a:endParaRPr>
          </a:p>
          <a:p>
            <a:pPr marL="0" lvl="0" indent="0" algn="l" rtl="0">
              <a:spcBef>
                <a:spcPts val="0"/>
              </a:spcBef>
              <a:spcAft>
                <a:spcPts val="0"/>
              </a:spcAft>
              <a:buNone/>
            </a:pPr>
            <a:endParaRPr sz="2400" dirty="0">
              <a:solidFill>
                <a:srgbClr val="02303A"/>
              </a:solidFill>
              <a:latin typeface="Lato"/>
              <a:ea typeface="Lato"/>
              <a:cs typeface="Lato"/>
              <a:sym typeface="Lato"/>
            </a:endParaRPr>
          </a:p>
        </p:txBody>
      </p:sp>
      <p:sp>
        <p:nvSpPr>
          <p:cNvPr id="587" name="Google Shape;587;p59"/>
          <p:cNvSpPr txBox="1"/>
          <p:nvPr/>
        </p:nvSpPr>
        <p:spPr>
          <a:xfrm>
            <a:off x="1360995" y="1140872"/>
            <a:ext cx="7144200" cy="3171000"/>
          </a:xfrm>
          <a:prstGeom prst="rect">
            <a:avLst/>
          </a:prstGeom>
          <a:noFill/>
          <a:ln>
            <a:noFill/>
          </a:ln>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Infrastructure changes</a:t>
            </a:r>
            <a:endParaRPr sz="1300" dirty="0">
              <a:solidFill>
                <a:srgbClr val="02303A"/>
              </a:solidFill>
              <a:latin typeface="Lato"/>
              <a:ea typeface="Lato"/>
              <a:cs typeface="Lato"/>
              <a:sym typeface="Lato"/>
            </a:endParaRPr>
          </a:p>
          <a:p>
            <a:pPr marL="914400" lvl="1"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Binary management</a:t>
            </a:r>
            <a:endParaRPr sz="1300" dirty="0">
              <a:solidFill>
                <a:srgbClr val="02303A"/>
              </a:solidFill>
              <a:latin typeface="Lato"/>
              <a:ea typeface="Lato"/>
              <a:cs typeface="Lato"/>
              <a:sym typeface="Lato"/>
            </a:endParaRPr>
          </a:p>
          <a:p>
            <a:pPr marL="914400" lvl="1"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Caching</a:t>
            </a:r>
            <a:endParaRPr sz="1300" dirty="0">
              <a:solidFill>
                <a:srgbClr val="02303A"/>
              </a:solidFill>
              <a:latin typeface="Lato"/>
              <a:ea typeface="Lato"/>
              <a:cs typeface="Lato"/>
              <a:sym typeface="Lato"/>
            </a:endParaRPr>
          </a:p>
          <a:p>
            <a:pPr marL="914400" lvl="1"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CI agents</a:t>
            </a:r>
            <a:endParaRPr sz="1300" dirty="0">
              <a:solidFill>
                <a:srgbClr val="02303A"/>
              </a:solidFill>
              <a:latin typeface="Lato"/>
              <a:ea typeface="Lato"/>
              <a:cs typeface="Lato"/>
              <a:sym typeface="Lato"/>
            </a:endParaRPr>
          </a:p>
          <a:p>
            <a:pPr marL="457200" lvl="0"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New annotation processors or versions of annotation processors</a:t>
            </a:r>
            <a:endParaRPr sz="1300" dirty="0">
              <a:solidFill>
                <a:srgbClr val="02303A"/>
              </a:solidFill>
              <a:latin typeface="Lato"/>
              <a:ea typeface="Lato"/>
              <a:cs typeface="Lato"/>
              <a:sym typeface="Lato"/>
            </a:endParaRPr>
          </a:p>
          <a:p>
            <a:pPr marL="457200" lvl="0"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Build logic configurations settings</a:t>
            </a:r>
            <a:endParaRPr sz="1300" dirty="0">
              <a:solidFill>
                <a:srgbClr val="02303A"/>
              </a:solidFill>
              <a:latin typeface="Lato"/>
              <a:ea typeface="Lato"/>
              <a:cs typeface="Lato"/>
              <a:sym typeface="Lato"/>
            </a:endParaRPr>
          </a:p>
          <a:p>
            <a:pPr marL="914400" lvl="1"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Build tool version and plugins</a:t>
            </a:r>
            <a:endParaRPr sz="1300" dirty="0">
              <a:solidFill>
                <a:srgbClr val="02303A"/>
              </a:solidFill>
              <a:latin typeface="Lato"/>
              <a:ea typeface="Lato"/>
              <a:cs typeface="Lato"/>
              <a:sym typeface="Lato"/>
            </a:endParaRPr>
          </a:p>
          <a:p>
            <a:pPr marL="914400" lvl="1"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Compiler settings</a:t>
            </a:r>
            <a:endParaRPr sz="1300" dirty="0">
              <a:solidFill>
                <a:srgbClr val="02303A"/>
              </a:solidFill>
              <a:latin typeface="Lato"/>
              <a:ea typeface="Lato"/>
              <a:cs typeface="Lato"/>
              <a:sym typeface="Lato"/>
            </a:endParaRPr>
          </a:p>
          <a:p>
            <a:pPr marL="914400" lvl="1"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Memory settings</a:t>
            </a:r>
            <a:endParaRPr sz="1300" dirty="0">
              <a:solidFill>
                <a:srgbClr val="02303A"/>
              </a:solidFill>
              <a:latin typeface="Lato"/>
              <a:ea typeface="Lato"/>
              <a:cs typeface="Lato"/>
              <a:sym typeface="Lato"/>
            </a:endParaRPr>
          </a:p>
          <a:p>
            <a:pPr marL="457200" lvl="0"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Code refactoring</a:t>
            </a:r>
            <a:endParaRPr sz="1300" dirty="0">
              <a:solidFill>
                <a:srgbClr val="02303A"/>
              </a:solidFill>
              <a:latin typeface="Lato"/>
              <a:ea typeface="Lato"/>
              <a:cs typeface="Lato"/>
              <a:sym typeface="Lato"/>
            </a:endParaRPr>
          </a:p>
          <a:p>
            <a:pPr marL="457200" lvl="0" indent="-311150" algn="l" rtl="0">
              <a:lnSpc>
                <a:spcPct val="150000"/>
              </a:lnSpc>
              <a:spcBef>
                <a:spcPts val="0"/>
              </a:spcBef>
              <a:spcAft>
                <a:spcPts val="0"/>
              </a:spcAft>
              <a:buClr>
                <a:srgbClr val="02303A"/>
              </a:buClr>
              <a:buSzPts val="1300"/>
              <a:buFont typeface="Lato"/>
              <a:buChar char="⬢"/>
            </a:pPr>
            <a:r>
              <a:rPr lang="en" sz="1300" dirty="0">
                <a:solidFill>
                  <a:srgbClr val="02303A"/>
                </a:solidFill>
                <a:latin typeface="Lato"/>
                <a:ea typeface="Lato"/>
                <a:cs typeface="Lato"/>
                <a:sym typeface="Lato"/>
              </a:rPr>
              <a:t>New office locations</a:t>
            </a:r>
            <a:endParaRPr sz="1300" dirty="0">
              <a:solidFill>
                <a:srgbClr val="02303A"/>
              </a:solidFill>
              <a:latin typeface="Lato"/>
              <a:ea typeface="Lato"/>
              <a:cs typeface="Lato"/>
              <a:sym typeface="Lato"/>
            </a:endParaRPr>
          </a:p>
          <a:p>
            <a:pPr marL="457200" lvl="0" indent="0" algn="l" rtl="0">
              <a:lnSpc>
                <a:spcPct val="150000"/>
              </a:lnSpc>
              <a:spcBef>
                <a:spcPts val="1600"/>
              </a:spcBef>
              <a:spcAft>
                <a:spcPts val="1600"/>
              </a:spcAft>
              <a:buNone/>
            </a:pPr>
            <a:endParaRPr sz="1300" dirty="0">
              <a:solidFill>
                <a:srgbClr val="02303A"/>
              </a:solidFill>
              <a:latin typeface="Lato"/>
              <a:ea typeface="Lato"/>
              <a:cs typeface="Lato"/>
              <a:sym typeface="Lato"/>
            </a:endParaRPr>
          </a:p>
        </p:txBody>
      </p:sp>
      <p:sp>
        <p:nvSpPr>
          <p:cNvPr id="3" name="Down Arrow 2">
            <a:extLst>
              <a:ext uri="{FF2B5EF4-FFF2-40B4-BE49-F238E27FC236}">
                <a16:creationId xmlns:a16="http://schemas.microsoft.com/office/drawing/2014/main" id="{3F45A203-C455-EC4F-AC01-99B6EED1F9B8}"/>
              </a:ext>
            </a:extLst>
          </p:cNvPr>
          <p:cNvSpPr/>
          <p:nvPr/>
        </p:nvSpPr>
        <p:spPr>
          <a:xfrm>
            <a:off x="7411774" y="1545367"/>
            <a:ext cx="742461" cy="1680308"/>
          </a:xfrm>
          <a:prstGeom prst="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5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585" name="Google Shape;585;p59"/>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sp>
        <p:nvSpPr>
          <p:cNvPr id="586" name="Google Shape;586;p59"/>
          <p:cNvSpPr txBox="1"/>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02303A"/>
                </a:solidFill>
                <a:latin typeface="Lato"/>
                <a:ea typeface="Lato"/>
                <a:cs typeface="Lato"/>
                <a:sym typeface="Lato"/>
              </a:rPr>
              <a:t>Observability = Effectiveness</a:t>
            </a:r>
            <a:endParaRPr sz="2400" dirty="0">
              <a:solidFill>
                <a:srgbClr val="02303A"/>
              </a:solidFill>
              <a:latin typeface="Lato"/>
              <a:ea typeface="Lato"/>
              <a:cs typeface="Lato"/>
              <a:sym typeface="Lato"/>
            </a:endParaRPr>
          </a:p>
          <a:p>
            <a:pPr marL="0" lvl="0" indent="0" algn="l" rtl="0">
              <a:spcBef>
                <a:spcPts val="0"/>
              </a:spcBef>
              <a:spcAft>
                <a:spcPts val="0"/>
              </a:spcAft>
              <a:buNone/>
            </a:pPr>
            <a:endParaRPr sz="2400" dirty="0">
              <a:solidFill>
                <a:srgbClr val="02303A"/>
              </a:solidFill>
              <a:latin typeface="Lato"/>
              <a:ea typeface="Lato"/>
              <a:cs typeface="Lato"/>
              <a:sym typeface="Lato"/>
            </a:endParaRPr>
          </a:p>
        </p:txBody>
      </p:sp>
      <p:pic>
        <p:nvPicPr>
          <p:cNvPr id="7" name="Picture 2">
            <a:extLst>
              <a:ext uri="{FF2B5EF4-FFF2-40B4-BE49-F238E27FC236}">
                <a16:creationId xmlns:a16="http://schemas.microsoft.com/office/drawing/2014/main" id="{1FA03D6E-8A1E-3D41-BEF0-14C1D932A31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95975" y="1208775"/>
            <a:ext cx="8077200" cy="3086100"/>
          </a:xfrm>
          <a:prstGeom prst="rect">
            <a:avLst/>
          </a:prstGeom>
          <a:noFill/>
          <a:extLst>
            <a:ext uri="{909E8E84-426E-40DD-AFC4-6F175D3DCCD1}">
              <a14:hiddenFill xmlns:a14="http://schemas.microsoft.com/office/drawing/2010/main">
                <a:solidFill>
                  <a:srgbClr val="FFFFFF"/>
                </a:solidFill>
              </a14:hiddenFill>
            </a:ext>
          </a:extLst>
        </p:spPr>
      </p:pic>
      <p:sp>
        <p:nvSpPr>
          <p:cNvPr id="8" name="Frame 7">
            <a:extLst>
              <a:ext uri="{FF2B5EF4-FFF2-40B4-BE49-F238E27FC236}">
                <a16:creationId xmlns:a16="http://schemas.microsoft.com/office/drawing/2014/main" id="{5AFF41D0-6907-7141-9E1A-01CD485B7BC6}"/>
              </a:ext>
            </a:extLst>
          </p:cNvPr>
          <p:cNvSpPr/>
          <p:nvPr/>
        </p:nvSpPr>
        <p:spPr>
          <a:xfrm>
            <a:off x="4816950" y="3473987"/>
            <a:ext cx="2838616" cy="1032814"/>
          </a:xfrm>
          <a:prstGeom prst="fram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868659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19"/>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45" name="Google Shape;245;p19"/>
          <p:cNvSpPr txBox="1"/>
          <p:nvPr/>
        </p:nvSpPr>
        <p:spPr>
          <a:xfrm>
            <a:off x="2259975" y="275050"/>
            <a:ext cx="5842404" cy="91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2303A"/>
                </a:solidFill>
                <a:latin typeface="Lato"/>
                <a:ea typeface="Lato"/>
                <a:cs typeface="Lato"/>
                <a:sym typeface="Lato"/>
              </a:rPr>
              <a:t>Demo: Spring’s DPE Dashboard</a:t>
            </a:r>
            <a:endParaRPr sz="2400" b="0" i="0" u="none" strike="noStrike" cap="none" dirty="0">
              <a:solidFill>
                <a:srgbClr val="02303A"/>
              </a:solidFill>
              <a:latin typeface="Lato"/>
              <a:ea typeface="Lato"/>
              <a:cs typeface="Lato"/>
              <a:sym typeface="Lato"/>
            </a:endParaRPr>
          </a:p>
        </p:txBody>
      </p:sp>
      <p:sp>
        <p:nvSpPr>
          <p:cNvPr id="246" name="Google Shape;246;p19" descr="caching typical scenario"/>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7" name="Google Shape;247;p19"/>
          <p:cNvSpPr txBox="1"/>
          <p:nvPr/>
        </p:nvSpPr>
        <p:spPr>
          <a:xfrm>
            <a:off x="1413975" y="1110350"/>
            <a:ext cx="7144200" cy="24123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50000"/>
              </a:lnSpc>
              <a:spcBef>
                <a:spcPts val="0"/>
              </a:spcBef>
              <a:spcAft>
                <a:spcPts val="0"/>
              </a:spcAft>
              <a:buClr>
                <a:srgbClr val="02303A"/>
              </a:buClr>
              <a:buSzPts val="1300"/>
              <a:buFont typeface="Lato"/>
              <a:buChar char="⬢"/>
            </a:pPr>
            <a:r>
              <a:rPr lang="en-US" sz="1300" b="0" i="0" u="none" strike="noStrike" cap="none" dirty="0">
                <a:solidFill>
                  <a:srgbClr val="02303A"/>
                </a:solidFill>
                <a:latin typeface="Lato"/>
                <a:ea typeface="Lato"/>
                <a:cs typeface="Lato"/>
                <a:sym typeface="Lato"/>
              </a:rPr>
              <a:t>Visit https://</a:t>
            </a:r>
            <a:r>
              <a:rPr lang="en-US" sz="1300" b="0" i="0" u="none" strike="noStrike" cap="none" dirty="0" err="1">
                <a:solidFill>
                  <a:srgbClr val="02303A"/>
                </a:solidFill>
                <a:latin typeface="Lato"/>
                <a:ea typeface="Lato"/>
                <a:cs typeface="Lato"/>
                <a:sym typeface="Lato"/>
              </a:rPr>
              <a:t>ge.spring.io</a:t>
            </a:r>
            <a:endParaRPr dirty="0"/>
          </a:p>
          <a:p>
            <a:pPr marL="457200" marR="0" lvl="0" indent="-311150" algn="l" rtl="0">
              <a:lnSpc>
                <a:spcPct val="150000"/>
              </a:lnSpc>
              <a:spcBef>
                <a:spcPts val="0"/>
              </a:spcBef>
              <a:spcAft>
                <a:spcPts val="0"/>
              </a:spcAft>
              <a:buClr>
                <a:srgbClr val="02303A"/>
              </a:buClr>
              <a:buSzPts val="1300"/>
              <a:buFont typeface="Lato"/>
              <a:buChar char="⬢"/>
            </a:pPr>
            <a:r>
              <a:rPr lang="en-US" sz="1300" dirty="0">
                <a:solidFill>
                  <a:srgbClr val="02303A"/>
                </a:solidFill>
                <a:latin typeface="Lato"/>
                <a:ea typeface="Lato"/>
                <a:cs typeface="Lato"/>
                <a:sym typeface="Lato"/>
              </a:rPr>
              <a:t>Explore the Build Scans, Trends and Insights, and Failure Analytics section</a:t>
            </a:r>
            <a:endParaRPr sz="1300" b="0" i="0" u="none" strike="noStrike" cap="none" dirty="0">
              <a:solidFill>
                <a:srgbClr val="02303A"/>
              </a:solidFill>
              <a:latin typeface="Lato"/>
              <a:ea typeface="Lato"/>
              <a:cs typeface="Lato"/>
              <a:sym typeface="Lato"/>
            </a:endParaRPr>
          </a:p>
          <a:p>
            <a:pPr marL="914400" marR="0" lvl="0" indent="0" algn="l" rtl="0">
              <a:lnSpc>
                <a:spcPct val="150000"/>
              </a:lnSpc>
              <a:spcBef>
                <a:spcPts val="1600"/>
              </a:spcBef>
              <a:spcAft>
                <a:spcPts val="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a:p>
            <a:pPr marL="457200" marR="0" lvl="0" indent="0" algn="l" rtl="0">
              <a:lnSpc>
                <a:spcPct val="150000"/>
              </a:lnSpc>
              <a:spcBef>
                <a:spcPts val="1600"/>
              </a:spcBef>
              <a:spcAft>
                <a:spcPts val="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a:p>
            <a:pPr marL="457200" marR="0" lvl="0" indent="0" algn="l" rtl="0">
              <a:lnSpc>
                <a:spcPct val="150000"/>
              </a:lnSpc>
              <a:spcBef>
                <a:spcPts val="1600"/>
              </a:spcBef>
              <a:spcAft>
                <a:spcPts val="1600"/>
              </a:spcAft>
              <a:buClr>
                <a:srgbClr val="000000"/>
              </a:buClr>
              <a:buSzPts val="1300"/>
              <a:buFont typeface="Arial"/>
              <a:buNone/>
            </a:pPr>
            <a:endParaRPr sz="1300" b="0" i="0" u="none" strike="noStrike" cap="none" dirty="0">
              <a:solidFill>
                <a:srgbClr val="02303A"/>
              </a:solidFill>
              <a:latin typeface="Lato"/>
              <a:ea typeface="Lato"/>
              <a:cs typeface="Lato"/>
              <a:sym typeface="Lato"/>
            </a:endParaRPr>
          </a:p>
        </p:txBody>
      </p:sp>
      <p:pic>
        <p:nvPicPr>
          <p:cNvPr id="248" name="Google Shape;248;p19" descr="Shape, circle&#10;&#10;Description automatically generated"/>
          <p:cNvPicPr preferRelativeResize="0"/>
          <p:nvPr/>
        </p:nvPicPr>
        <p:blipFill rotWithShape="1">
          <a:blip r:embed="rId4">
            <a:alphaModFix/>
          </a:blip>
          <a:srcRect/>
          <a:stretch/>
        </p:blipFill>
        <p:spPr>
          <a:xfrm>
            <a:off x="1299049" y="190534"/>
            <a:ext cx="908797" cy="729282"/>
          </a:xfrm>
          <a:prstGeom prst="rect">
            <a:avLst/>
          </a:prstGeom>
          <a:noFill/>
          <a:ln>
            <a:noFill/>
          </a:ln>
        </p:spPr>
      </p:pic>
      <p:pic>
        <p:nvPicPr>
          <p:cNvPr id="3" name="Picture 2">
            <a:extLst>
              <a:ext uri="{FF2B5EF4-FFF2-40B4-BE49-F238E27FC236}">
                <a16:creationId xmlns:a16="http://schemas.microsoft.com/office/drawing/2014/main" id="{CF9915BB-402E-164C-9143-0B869FE3BD7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704230" y="2060003"/>
            <a:ext cx="5430740" cy="292529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72512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 name="Google Shape;104;p18">
            <a:extLst>
              <a:ext uri="{FF2B5EF4-FFF2-40B4-BE49-F238E27FC236}">
                <a16:creationId xmlns:a16="http://schemas.microsoft.com/office/drawing/2014/main" id="{24A56A30-1F33-1C44-8604-453BAB394016}"/>
              </a:ext>
            </a:extLst>
          </p:cNvPr>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91" name="Google Shape;91;p16"/>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pic>
        <p:nvPicPr>
          <p:cNvPr id="2" name="Picture 1">
            <a:extLst>
              <a:ext uri="{FF2B5EF4-FFF2-40B4-BE49-F238E27FC236}">
                <a16:creationId xmlns:a16="http://schemas.microsoft.com/office/drawing/2014/main" id="{CBFD2E0C-61CC-CC4F-BAAF-20E1D37F6AAD}"/>
              </a:ext>
            </a:extLst>
          </p:cNvPr>
          <p:cNvPicPr>
            <a:picLocks noChangeAspect="1"/>
          </p:cNvPicPr>
          <p:nvPr/>
        </p:nvPicPr>
        <p:blipFill>
          <a:blip r:embed="rId5"/>
          <a:stretch>
            <a:fillRect/>
          </a:stretch>
        </p:blipFill>
        <p:spPr>
          <a:xfrm>
            <a:off x="6384788" y="1830622"/>
            <a:ext cx="1422705" cy="1764154"/>
          </a:xfrm>
          <a:prstGeom prst="rect">
            <a:avLst/>
          </a:prstGeom>
        </p:spPr>
      </p:pic>
      <p:pic>
        <p:nvPicPr>
          <p:cNvPr id="3" name="Picture 2">
            <a:extLst>
              <a:ext uri="{FF2B5EF4-FFF2-40B4-BE49-F238E27FC236}">
                <a16:creationId xmlns:a16="http://schemas.microsoft.com/office/drawing/2014/main" id="{9964C6DA-D257-F144-9BD7-766201E8DCA5}"/>
              </a:ext>
            </a:extLst>
          </p:cNvPr>
          <p:cNvPicPr>
            <a:picLocks noChangeAspect="1"/>
          </p:cNvPicPr>
          <p:nvPr/>
        </p:nvPicPr>
        <p:blipFill>
          <a:blip r:embed="rId6"/>
          <a:stretch>
            <a:fillRect/>
          </a:stretch>
        </p:blipFill>
        <p:spPr>
          <a:xfrm>
            <a:off x="1640573" y="364408"/>
            <a:ext cx="3588651" cy="4414683"/>
          </a:xfrm>
          <a:prstGeom prst="rect">
            <a:avLst/>
          </a:prstGeom>
        </p:spPr>
      </p:pic>
    </p:spTree>
    <p:extLst>
      <p:ext uri="{BB962C8B-B14F-4D97-AF65-F5344CB8AC3E}">
        <p14:creationId xmlns:p14="http://schemas.microsoft.com/office/powerpoint/2010/main" val="121025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1303A"/>
        </a:solidFill>
        <a:effectLst/>
      </p:bgPr>
    </p:bg>
    <p:spTree>
      <p:nvGrpSpPr>
        <p:cNvPr id="1" name="Shape 292"/>
        <p:cNvGrpSpPr/>
        <p:nvPr/>
      </p:nvGrpSpPr>
      <p:grpSpPr>
        <a:xfrm>
          <a:off x="0" y="0"/>
          <a:ext cx="0" cy="0"/>
          <a:chOff x="0" y="0"/>
          <a:chExt cx="0" cy="0"/>
        </a:xfrm>
      </p:grpSpPr>
      <p:pic>
        <p:nvPicPr>
          <p:cNvPr id="293" name="Google Shape;293;p24"/>
          <p:cNvPicPr preferRelativeResize="0"/>
          <p:nvPr/>
        </p:nvPicPr>
        <p:blipFill rotWithShape="1">
          <a:blip r:embed="rId3">
            <a:alphaModFix/>
          </a:blip>
          <a:srcRect/>
          <a:stretch/>
        </p:blipFill>
        <p:spPr>
          <a:xfrm>
            <a:off x="-9635" y="-10800"/>
            <a:ext cx="9163258" cy="5154300"/>
          </a:xfrm>
          <a:prstGeom prst="rect">
            <a:avLst/>
          </a:prstGeom>
          <a:noFill/>
          <a:ln w="28575" cap="flat" cmpd="sng">
            <a:solidFill>
              <a:srgbClr val="000000"/>
            </a:solidFill>
            <a:prstDash val="solid"/>
            <a:round/>
            <a:headEnd type="none" w="sm" len="sm"/>
            <a:tailEnd type="none" w="sm" len="sm"/>
          </a:ln>
        </p:spPr>
      </p:pic>
      <p:sp>
        <p:nvSpPr>
          <p:cNvPr id="294" name="Google Shape;294;p24"/>
          <p:cNvSpPr txBox="1"/>
          <p:nvPr/>
        </p:nvSpPr>
        <p:spPr>
          <a:xfrm>
            <a:off x="1481806" y="1199500"/>
            <a:ext cx="1155600" cy="69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5800">
                <a:solidFill>
                  <a:srgbClr val="FFFFFF"/>
                </a:solidFill>
                <a:latin typeface="Lato"/>
                <a:ea typeface="Lato"/>
                <a:cs typeface="Lato"/>
                <a:sym typeface="Lato"/>
              </a:rPr>
              <a:t>Q&amp;A</a:t>
            </a:r>
            <a:endParaRPr sz="5800" b="0" i="0" u="none" strike="noStrike" cap="none">
              <a:solidFill>
                <a:srgbClr val="FFFFFF"/>
              </a:solidFill>
              <a:latin typeface="Lato"/>
              <a:ea typeface="Lato"/>
              <a:cs typeface="Lato"/>
              <a:sym typeface="Lato"/>
            </a:endParaRPr>
          </a:p>
        </p:txBody>
      </p:sp>
      <p:pic>
        <p:nvPicPr>
          <p:cNvPr id="295" name="Google Shape;295;p24"/>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8603104" y="4718726"/>
            <a:ext cx="441614" cy="325500"/>
          </a:xfrm>
          <a:prstGeom prst="rect">
            <a:avLst/>
          </a:prstGeom>
          <a:noFill/>
          <a:ln>
            <a:noFill/>
          </a:ln>
        </p:spPr>
      </p:pic>
      <p:cxnSp>
        <p:nvCxnSpPr>
          <p:cNvPr id="296" name="Google Shape;296;p24"/>
          <p:cNvCxnSpPr/>
          <p:nvPr/>
        </p:nvCxnSpPr>
        <p:spPr>
          <a:xfrm>
            <a:off x="4221600" y="744400"/>
            <a:ext cx="9300" cy="3899700"/>
          </a:xfrm>
          <a:prstGeom prst="straightConnector1">
            <a:avLst/>
          </a:prstGeom>
          <a:noFill/>
          <a:ln w="28575" cap="flat" cmpd="sng">
            <a:solidFill>
              <a:schemeClr val="accent5"/>
            </a:solidFill>
            <a:prstDash val="solid"/>
            <a:round/>
            <a:headEnd type="none" w="med" len="med"/>
            <a:tailEnd type="none" w="med" len="med"/>
          </a:ln>
        </p:spPr>
      </p:cxnSp>
      <p:sp>
        <p:nvSpPr>
          <p:cNvPr id="297" name="Google Shape;297;p24"/>
          <p:cNvSpPr txBox="1"/>
          <p:nvPr/>
        </p:nvSpPr>
        <p:spPr>
          <a:xfrm>
            <a:off x="4348650" y="977800"/>
            <a:ext cx="4320600" cy="69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dirty="0">
                <a:solidFill>
                  <a:srgbClr val="FFFFFF"/>
                </a:solidFill>
                <a:latin typeface="Lato"/>
                <a:ea typeface="Lato"/>
                <a:cs typeface="Lato"/>
                <a:sym typeface="Lato"/>
              </a:rPr>
              <a:t>Next Steps:</a:t>
            </a:r>
            <a:endParaRPr sz="2400" dirty="0">
              <a:solidFill>
                <a:srgbClr val="FFFFFF"/>
              </a:solidFill>
              <a:latin typeface="Lato"/>
              <a:ea typeface="Lato"/>
              <a:cs typeface="Lato"/>
              <a:sym typeface="Lato"/>
            </a:endParaRPr>
          </a:p>
          <a:p>
            <a:pPr marL="457200" marR="0" lvl="0" indent="-323850" algn="l" rtl="0">
              <a:lnSpc>
                <a:spcPct val="100000"/>
              </a:lnSpc>
              <a:spcBef>
                <a:spcPts val="1000"/>
              </a:spcBef>
              <a:spcAft>
                <a:spcPts val="0"/>
              </a:spcAft>
              <a:buClr>
                <a:srgbClr val="FFFFFF"/>
              </a:buClr>
              <a:buSzPts val="1500"/>
              <a:buFont typeface="Lato"/>
              <a:buChar char="●"/>
            </a:pPr>
            <a:r>
              <a:rPr lang="en-US" sz="1500" dirty="0">
                <a:solidFill>
                  <a:srgbClr val="FFFFFF"/>
                </a:solidFill>
                <a:latin typeface="Lato"/>
                <a:ea typeface="Lato"/>
                <a:cs typeface="Lato"/>
                <a:sym typeface="Lato"/>
              </a:rPr>
              <a:t>Try a free Maven or Gradle Build Scan!  (Hint:  Just enable the Maven extension or run ’</a:t>
            </a:r>
            <a:r>
              <a:rPr lang="en-US" sz="1500" dirty="0" err="1">
                <a:solidFill>
                  <a:srgbClr val="FFFFFF"/>
                </a:solidFill>
                <a:latin typeface="Lato"/>
                <a:ea typeface="Lato"/>
                <a:cs typeface="Lato"/>
                <a:sym typeface="Lato"/>
              </a:rPr>
              <a:t>gradle</a:t>
            </a:r>
            <a:r>
              <a:rPr lang="en-US" sz="1500" dirty="0">
                <a:solidFill>
                  <a:srgbClr val="FFFFFF"/>
                </a:solidFill>
                <a:latin typeface="Lato"/>
                <a:ea typeface="Lato"/>
                <a:cs typeface="Lato"/>
                <a:sym typeface="Lato"/>
              </a:rPr>
              <a:t> build –scan’)</a:t>
            </a:r>
            <a:endParaRPr sz="1500" i="1" dirty="0">
              <a:solidFill>
                <a:schemeClr val="accent5"/>
              </a:solidFill>
              <a:latin typeface="Lato"/>
              <a:ea typeface="Lato"/>
              <a:cs typeface="Lato"/>
              <a:sym typeface="Lato"/>
            </a:endParaRPr>
          </a:p>
          <a:p>
            <a:pPr marL="457200" lvl="0" indent="-323850">
              <a:spcBef>
                <a:spcPts val="1000"/>
              </a:spcBef>
              <a:buClr>
                <a:srgbClr val="FFFFFF"/>
              </a:buClr>
              <a:buSzPts val="1500"/>
              <a:buFont typeface="Lato"/>
              <a:buChar char="●"/>
            </a:pPr>
            <a:r>
              <a:rPr lang="en-US" sz="1500" dirty="0">
                <a:solidFill>
                  <a:srgbClr val="FFFFFF"/>
                </a:solidFill>
                <a:latin typeface="Lato"/>
                <a:ea typeface="Lato"/>
                <a:cs typeface="Lato"/>
                <a:sym typeface="Lato"/>
              </a:rPr>
              <a:t>Check out the Gradle Enterprise docs: </a:t>
            </a:r>
            <a:r>
              <a:rPr lang="en-US" sz="1500" i="1" dirty="0">
                <a:solidFill>
                  <a:srgbClr val="FFFFFF"/>
                </a:solidFill>
                <a:latin typeface="Lato"/>
                <a:ea typeface="Lato"/>
                <a:cs typeface="Lato"/>
                <a:sym typeface="Lato"/>
                <a:hlinkClick r:id="rId5"/>
              </a:rPr>
              <a:t>https://docs.gradle.com</a:t>
            </a:r>
            <a:r>
              <a:rPr lang="en-US" sz="1500" i="1" dirty="0">
                <a:solidFill>
                  <a:srgbClr val="FFFFFF"/>
                </a:solidFill>
                <a:latin typeface="Lato"/>
                <a:ea typeface="Lato"/>
                <a:cs typeface="Lato"/>
                <a:sym typeface="Lato"/>
              </a:rPr>
              <a:t>/</a:t>
            </a:r>
          </a:p>
          <a:p>
            <a:pPr marL="457200" lvl="0" indent="-323850">
              <a:spcBef>
                <a:spcPts val="1000"/>
              </a:spcBef>
              <a:buClr>
                <a:srgbClr val="FFFFFF"/>
              </a:buClr>
              <a:buSzPts val="1500"/>
              <a:buFont typeface="Lato"/>
              <a:buChar char="●"/>
            </a:pPr>
            <a:r>
              <a:rPr lang="en-US" sz="1500" dirty="0">
                <a:solidFill>
                  <a:srgbClr val="FFFFFF"/>
                </a:solidFill>
                <a:latin typeface="Lato"/>
                <a:ea typeface="Lato"/>
                <a:cs typeface="Lato"/>
                <a:sym typeface="Lato"/>
              </a:rPr>
              <a:t>Read about Build Scans and Build Comparisons:   </a:t>
            </a:r>
            <a:r>
              <a:rPr lang="en-US" sz="1500" i="1" dirty="0">
                <a:solidFill>
                  <a:schemeClr val="hlink"/>
                </a:solidFill>
                <a:latin typeface="Lato"/>
                <a:ea typeface="Lato"/>
                <a:cs typeface="Lato"/>
                <a:sym typeface="Lato"/>
                <a:hlinkClick r:id="rId6"/>
              </a:rPr>
              <a:t>https://gradle.com/gradle-enterprise-solution- overview/build-scan-root-cause-analysis-data/</a:t>
            </a:r>
            <a:endParaRPr lang="en-US" sz="1500" i="1" dirty="0">
              <a:solidFill>
                <a:schemeClr val="hlink"/>
              </a:solidFill>
              <a:latin typeface="Lato"/>
              <a:ea typeface="Lato"/>
              <a:cs typeface="Lato"/>
              <a:sym typeface="Lato"/>
            </a:endParaRPr>
          </a:p>
          <a:p>
            <a:pPr marL="457200" lvl="0" indent="-323850">
              <a:spcBef>
                <a:spcPts val="1000"/>
              </a:spcBef>
              <a:buClr>
                <a:srgbClr val="FFFFFF"/>
              </a:buClr>
              <a:buSzPts val="1500"/>
              <a:buFont typeface="Lato"/>
              <a:buChar char="●"/>
            </a:pPr>
            <a:endParaRPr sz="1500" dirty="0">
              <a:solidFill>
                <a:srgbClr val="FFFFFF"/>
              </a:solidFill>
              <a:latin typeface="Lato"/>
              <a:ea typeface="Lato"/>
              <a:cs typeface="Lato"/>
              <a:sym typeface="Lato"/>
            </a:endParaRPr>
          </a:p>
          <a:p>
            <a:pPr marL="457200" marR="0" lvl="0" indent="0" algn="l" rtl="0">
              <a:lnSpc>
                <a:spcPct val="100000"/>
              </a:lnSpc>
              <a:spcBef>
                <a:spcPts val="1000"/>
              </a:spcBef>
              <a:spcAft>
                <a:spcPts val="1000"/>
              </a:spcAft>
              <a:buNone/>
            </a:pPr>
            <a:endParaRPr sz="2400" dirty="0">
              <a:solidFill>
                <a:srgbClr val="FFFFFF"/>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1303A"/>
        </a:solidFill>
        <a:effectLst/>
      </p:bgPr>
    </p:bg>
    <p:spTree>
      <p:nvGrpSpPr>
        <p:cNvPr id="1" name="Shape 252"/>
        <p:cNvGrpSpPr/>
        <p:nvPr/>
      </p:nvGrpSpPr>
      <p:grpSpPr>
        <a:xfrm>
          <a:off x="0" y="0"/>
          <a:ext cx="0" cy="0"/>
          <a:chOff x="0" y="0"/>
          <a:chExt cx="0" cy="0"/>
        </a:xfrm>
      </p:grpSpPr>
      <p:pic>
        <p:nvPicPr>
          <p:cNvPr id="253" name="Google Shape;253;p20"/>
          <p:cNvPicPr preferRelativeResize="0"/>
          <p:nvPr/>
        </p:nvPicPr>
        <p:blipFill rotWithShape="1">
          <a:blip r:embed="rId3">
            <a:alphaModFix/>
          </a:blip>
          <a:srcRect/>
          <a:stretch/>
        </p:blipFill>
        <p:spPr>
          <a:xfrm>
            <a:off x="0" y="-10800"/>
            <a:ext cx="9163258" cy="5154300"/>
          </a:xfrm>
          <a:prstGeom prst="rect">
            <a:avLst/>
          </a:prstGeom>
          <a:noFill/>
          <a:ln>
            <a:noFill/>
          </a:ln>
        </p:spPr>
      </p:pic>
      <p:sp>
        <p:nvSpPr>
          <p:cNvPr id="254" name="Google Shape;254;p20"/>
          <p:cNvSpPr txBox="1"/>
          <p:nvPr/>
        </p:nvSpPr>
        <p:spPr>
          <a:xfrm>
            <a:off x="4388085" y="1675973"/>
            <a:ext cx="3063300" cy="69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Lato"/>
                <a:ea typeface="Lato"/>
                <a:cs typeface="Lato"/>
                <a:sym typeface="Lato"/>
              </a:rPr>
              <a:t>Thank you!</a:t>
            </a:r>
            <a:endParaRPr sz="2400" b="0" i="0" u="none" strike="noStrike" cap="none">
              <a:solidFill>
                <a:srgbClr val="FFFFFF"/>
              </a:solidFill>
              <a:latin typeface="Lato"/>
              <a:ea typeface="Lato"/>
              <a:cs typeface="Lato"/>
              <a:sym typeface="Lato"/>
            </a:endParaRPr>
          </a:p>
        </p:txBody>
      </p:sp>
      <p:pic>
        <p:nvPicPr>
          <p:cNvPr id="255" name="Google Shape;255;p20"/>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8603104" y="4718726"/>
            <a:ext cx="441614" cy="325500"/>
          </a:xfrm>
          <a:prstGeom prst="rect">
            <a:avLst/>
          </a:prstGeom>
          <a:noFill/>
          <a:ln>
            <a:noFill/>
          </a:ln>
        </p:spPr>
      </p:pic>
      <p:pic>
        <p:nvPicPr>
          <p:cNvPr id="256" name="Google Shape;256;p20"/>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1943159" y="1183178"/>
            <a:ext cx="2194852" cy="2410749"/>
          </a:xfrm>
          <a:prstGeom prst="rect">
            <a:avLst/>
          </a:prstGeom>
          <a:noFill/>
          <a:ln>
            <a:noFill/>
          </a:ln>
        </p:spPr>
      </p:pic>
      <p:sp>
        <p:nvSpPr>
          <p:cNvPr id="257" name="Google Shape;257;p20"/>
          <p:cNvSpPr txBox="1"/>
          <p:nvPr/>
        </p:nvSpPr>
        <p:spPr>
          <a:xfrm>
            <a:off x="5005991" y="1421983"/>
            <a:ext cx="3720890"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32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3200" b="0" i="0" u="none" strike="noStrike" cap="none">
                <a:solidFill>
                  <a:schemeClr val="lt1"/>
                </a:solidFill>
                <a:latin typeface="Arial"/>
                <a:ea typeface="Arial"/>
                <a:cs typeface="Arial"/>
                <a:sym typeface="Arial"/>
              </a:rPr>
              <a:t>jreock@gradle.com</a:t>
            </a:r>
            <a:endParaRPr sz="3200" b="0" i="0" u="none" strike="noStrike" cap="none">
              <a:solidFill>
                <a:schemeClr val="lt1"/>
              </a:solidFill>
              <a:latin typeface="Arial"/>
              <a:ea typeface="Arial"/>
              <a:cs typeface="Arial"/>
              <a:sym typeface="Arial"/>
            </a:endParaRPr>
          </a:p>
        </p:txBody>
      </p:sp>
      <p:pic>
        <p:nvPicPr>
          <p:cNvPr id="258" name="Google Shape;258;p20" descr="Shape&#10;&#10;Description automatically generated"/>
          <p:cNvPicPr preferRelativeResize="0"/>
          <p:nvPr/>
        </p:nvPicPr>
        <p:blipFill rotWithShape="1">
          <a:blip r:embed="rId6">
            <a:alphaModFix/>
          </a:blip>
          <a:srcRect/>
          <a:stretch/>
        </p:blipFill>
        <p:spPr>
          <a:xfrm>
            <a:off x="4296559" y="2358923"/>
            <a:ext cx="709432" cy="7094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0" y="0"/>
            <a:ext cx="8992925" cy="5143500"/>
          </a:xfrm>
          <a:prstGeom prst="rect">
            <a:avLst/>
          </a:prstGeom>
          <a:noFill/>
          <a:ln>
            <a:noFill/>
          </a:ln>
        </p:spPr>
      </p:pic>
      <p:pic>
        <p:nvPicPr>
          <p:cNvPr id="2050" name="Picture 2">
            <a:extLst>
              <a:ext uri="{FF2B5EF4-FFF2-40B4-BE49-F238E27FC236}">
                <a16:creationId xmlns:a16="http://schemas.microsoft.com/office/drawing/2014/main" id="{0EB6D364-3FA2-E541-9C54-14AE620B54F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05721" y="1105548"/>
            <a:ext cx="7887204" cy="3391771"/>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203;p31">
            <a:extLst>
              <a:ext uri="{FF2B5EF4-FFF2-40B4-BE49-F238E27FC236}">
                <a16:creationId xmlns:a16="http://schemas.microsoft.com/office/drawing/2014/main" id="{17A13B70-69CE-CB41-92BC-946BA2F4498B}"/>
              </a:ext>
            </a:extLst>
          </p:cNvPr>
          <p:cNvSpPr txBox="1"/>
          <p:nvPr/>
        </p:nvSpPr>
        <p:spPr>
          <a:xfrm>
            <a:off x="1377013" y="411659"/>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2303A"/>
                </a:solidFill>
                <a:latin typeface="Lato"/>
                <a:ea typeface="Lato"/>
                <a:cs typeface="Lato"/>
                <a:sym typeface="Lato"/>
              </a:rPr>
              <a:t>What problem are we trying to solve?</a:t>
            </a:r>
            <a:endParaRPr sz="2400" dirty="0">
              <a:solidFill>
                <a:srgbClr val="02303A"/>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303A"/>
        </a:solidFill>
        <a:effectLst/>
      </p:bgPr>
    </p:bg>
    <p:spTree>
      <p:nvGrpSpPr>
        <p:cNvPr id="1" name="Shape 103"/>
        <p:cNvGrpSpPr/>
        <p:nvPr/>
      </p:nvGrpSpPr>
      <p:grpSpPr>
        <a:xfrm>
          <a:off x="0" y="0"/>
          <a:ext cx="0" cy="0"/>
          <a:chOff x="0" y="0"/>
          <a:chExt cx="0" cy="0"/>
        </a:xfrm>
      </p:grpSpPr>
      <p:pic>
        <p:nvPicPr>
          <p:cNvPr id="104" name="Google Shape;104;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5" name="Google Shape;105;p18"/>
          <p:cNvSpPr txBox="1"/>
          <p:nvPr/>
        </p:nvSpPr>
        <p:spPr>
          <a:xfrm>
            <a:off x="1965423" y="211470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FFFFFF"/>
                </a:solidFill>
                <a:latin typeface="Lato"/>
                <a:ea typeface="Lato"/>
                <a:cs typeface="Lato"/>
                <a:sym typeface="Lato"/>
              </a:rPr>
              <a:t>Software development is a creative process </a:t>
            </a:r>
            <a:endParaRPr sz="2400" dirty="0">
              <a:solidFill>
                <a:srgbClr val="FFFFFF"/>
              </a:solidFill>
              <a:latin typeface="Lato"/>
              <a:ea typeface="Lato"/>
              <a:cs typeface="Lato"/>
              <a:sym typeface="Lato"/>
            </a:endParaRPr>
          </a:p>
        </p:txBody>
      </p:sp>
      <p:pic>
        <p:nvPicPr>
          <p:cNvPr id="106" name="Google Shape;106;p18"/>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pic>
        <p:nvPicPr>
          <p:cNvPr id="111" name="Google Shape;111;p19"/>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429200"/>
            <a:ext cx="9143999" cy="42850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303A"/>
        </a:solidFill>
        <a:effectLst/>
      </p:bgPr>
    </p:bg>
    <p:spTree>
      <p:nvGrpSpPr>
        <p:cNvPr id="1" name="Shape 115"/>
        <p:cNvGrpSpPr/>
        <p:nvPr/>
      </p:nvGrpSpPr>
      <p:grpSpPr>
        <a:xfrm>
          <a:off x="0" y="0"/>
          <a:ext cx="0" cy="0"/>
          <a:chOff x="0" y="0"/>
          <a:chExt cx="0" cy="0"/>
        </a:xfrm>
      </p:grpSpPr>
      <p:pic>
        <p:nvPicPr>
          <p:cNvPr id="116" name="Google Shape;116;p20"/>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pic>
        <p:nvPicPr>
          <p:cNvPr id="117" name="Google Shape;117;p20"/>
          <p:cNvPicPr preferRelativeResize="0"/>
          <p:nvPr/>
        </p:nvPicPr>
        <p:blipFill>
          <a:blip r:embed="rId4">
            <a:alphaModFix/>
          </a:blip>
          <a:stretch>
            <a:fillRect/>
          </a:stretch>
        </p:blipFill>
        <p:spPr>
          <a:xfrm>
            <a:off x="0" y="0"/>
            <a:ext cx="9144000" cy="5143500"/>
          </a:xfrm>
          <a:prstGeom prst="rect">
            <a:avLst/>
          </a:prstGeom>
          <a:noFill/>
          <a:ln>
            <a:noFill/>
          </a:ln>
        </p:spPr>
      </p:pic>
      <p:sp>
        <p:nvSpPr>
          <p:cNvPr id="118" name="Google Shape;118;p20"/>
          <p:cNvSpPr txBox="1"/>
          <p:nvPr/>
        </p:nvSpPr>
        <p:spPr>
          <a:xfrm>
            <a:off x="931325" y="2254350"/>
            <a:ext cx="7097100" cy="63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lt1"/>
                </a:solidFill>
                <a:latin typeface="Lato Light"/>
                <a:ea typeface="Lato Light"/>
                <a:cs typeface="Lato Light"/>
                <a:sym typeface="Lato Light"/>
              </a:rPr>
              <a:t>Enterprise software development is creating a unique set of challenges</a:t>
            </a:r>
            <a:endParaRPr sz="2400" b="1" dirty="0">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303A"/>
        </a:solidFill>
        <a:effectLst/>
      </p:bgPr>
    </p:bg>
    <p:spTree>
      <p:nvGrpSpPr>
        <p:cNvPr id="1" name="Shape 138"/>
        <p:cNvGrpSpPr/>
        <p:nvPr/>
      </p:nvGrpSpPr>
      <p:grpSpPr>
        <a:xfrm>
          <a:off x="0" y="0"/>
          <a:ext cx="0" cy="0"/>
          <a:chOff x="0" y="0"/>
          <a:chExt cx="0" cy="0"/>
        </a:xfrm>
      </p:grpSpPr>
      <p:pic>
        <p:nvPicPr>
          <p:cNvPr id="139" name="Google Shape;139;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0" name="Google Shape;140;p23"/>
          <p:cNvSpPr txBox="1"/>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FFFFFF"/>
                </a:solidFill>
                <a:latin typeface="Lato"/>
                <a:ea typeface="Lato"/>
                <a:cs typeface="Lato"/>
                <a:sym typeface="Lato"/>
              </a:rPr>
              <a:t>Enterprise project success negatively impacts toolchain efficiency</a:t>
            </a:r>
            <a:endParaRPr sz="2400" dirty="0">
              <a:solidFill>
                <a:srgbClr val="FFFFFF"/>
              </a:solidFill>
              <a:latin typeface="Lato"/>
              <a:ea typeface="Lato"/>
              <a:cs typeface="Lato"/>
              <a:sym typeface="Lato"/>
            </a:endParaRPr>
          </a:p>
        </p:txBody>
      </p:sp>
      <p:pic>
        <p:nvPicPr>
          <p:cNvPr id="141" name="Google Shape;141;p23"/>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sp>
        <p:nvSpPr>
          <p:cNvPr id="142" name="Google Shape;142;p23"/>
          <p:cNvSpPr txBox="1"/>
          <p:nvPr/>
        </p:nvSpPr>
        <p:spPr>
          <a:xfrm>
            <a:off x="1297500" y="1567550"/>
            <a:ext cx="7038900" cy="2911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300" dirty="0">
                <a:solidFill>
                  <a:srgbClr val="FFFFFF"/>
                </a:solidFill>
                <a:latin typeface="Lato"/>
                <a:ea typeface="Lato"/>
                <a:cs typeface="Lato"/>
                <a:sym typeface="Lato"/>
              </a:rPr>
              <a:t>In successful projects all those metrics are growing, often exponentially:</a:t>
            </a:r>
            <a:endParaRPr sz="1300" dirty="0">
              <a:solidFill>
                <a:srgbClr val="FFFFFF"/>
              </a:solidFill>
              <a:latin typeface="Lato"/>
              <a:ea typeface="Lato"/>
              <a:cs typeface="Lato"/>
              <a:sym typeface="Lato"/>
            </a:endParaRPr>
          </a:p>
          <a:p>
            <a:pPr marL="457200" lvl="0" indent="-311150" algn="l" rtl="0">
              <a:lnSpc>
                <a:spcPct val="150000"/>
              </a:lnSpc>
              <a:spcBef>
                <a:spcPts val="0"/>
              </a:spcBef>
              <a:spcAft>
                <a:spcPts val="0"/>
              </a:spcAft>
              <a:buClr>
                <a:srgbClr val="FFFFFF"/>
              </a:buClr>
              <a:buSzPts val="1300"/>
              <a:buFont typeface="Lato"/>
              <a:buChar char="⬢"/>
            </a:pPr>
            <a:r>
              <a:rPr lang="en" sz="1300" dirty="0">
                <a:solidFill>
                  <a:srgbClr val="FFFFFF"/>
                </a:solidFill>
                <a:latin typeface="Lato"/>
                <a:ea typeface="Lato"/>
                <a:cs typeface="Lato"/>
                <a:sym typeface="Lato"/>
              </a:rPr>
              <a:t>Lines of Code</a:t>
            </a:r>
            <a:endParaRPr sz="1300" dirty="0">
              <a:solidFill>
                <a:srgbClr val="FFFFFF"/>
              </a:solidFill>
              <a:latin typeface="Lato"/>
              <a:ea typeface="Lato"/>
              <a:cs typeface="Lato"/>
              <a:sym typeface="Lato"/>
            </a:endParaRPr>
          </a:p>
          <a:p>
            <a:pPr marL="457200" lvl="0" indent="-311150" algn="l" rtl="0">
              <a:lnSpc>
                <a:spcPct val="150000"/>
              </a:lnSpc>
              <a:spcBef>
                <a:spcPts val="0"/>
              </a:spcBef>
              <a:spcAft>
                <a:spcPts val="0"/>
              </a:spcAft>
              <a:buClr>
                <a:srgbClr val="FFFFFF"/>
              </a:buClr>
              <a:buSzPts val="1300"/>
              <a:buFont typeface="Lato"/>
              <a:buChar char="⬢"/>
            </a:pPr>
            <a:r>
              <a:rPr lang="en" sz="1300" dirty="0">
                <a:solidFill>
                  <a:srgbClr val="FFFFFF"/>
                </a:solidFill>
                <a:latin typeface="Lato"/>
                <a:ea typeface="Lato"/>
                <a:cs typeface="Lato"/>
                <a:sym typeface="Lato"/>
              </a:rPr>
              <a:t>No. of developers</a:t>
            </a:r>
            <a:endParaRPr sz="1300" dirty="0">
              <a:solidFill>
                <a:srgbClr val="FFFFFF"/>
              </a:solidFill>
              <a:latin typeface="Lato"/>
              <a:ea typeface="Lato"/>
              <a:cs typeface="Lato"/>
              <a:sym typeface="Lato"/>
            </a:endParaRPr>
          </a:p>
          <a:p>
            <a:pPr marL="457200" lvl="0" indent="-311150" algn="l" rtl="0">
              <a:lnSpc>
                <a:spcPct val="150000"/>
              </a:lnSpc>
              <a:spcBef>
                <a:spcPts val="0"/>
              </a:spcBef>
              <a:spcAft>
                <a:spcPts val="0"/>
              </a:spcAft>
              <a:buClr>
                <a:srgbClr val="FFFFFF"/>
              </a:buClr>
              <a:buSzPts val="1300"/>
              <a:buFont typeface="Lato"/>
              <a:buChar char="⬢"/>
            </a:pPr>
            <a:r>
              <a:rPr lang="en" sz="1300" dirty="0">
                <a:solidFill>
                  <a:srgbClr val="FFFFFF"/>
                </a:solidFill>
                <a:latin typeface="Lato"/>
                <a:ea typeface="Lato"/>
                <a:cs typeface="Lato"/>
                <a:sym typeface="Lato"/>
              </a:rPr>
              <a:t>No. of repositories</a:t>
            </a:r>
            <a:endParaRPr sz="1300" dirty="0">
              <a:solidFill>
                <a:srgbClr val="FFFFFF"/>
              </a:solidFill>
              <a:latin typeface="Lato"/>
              <a:ea typeface="Lato"/>
              <a:cs typeface="Lato"/>
              <a:sym typeface="Lato"/>
            </a:endParaRPr>
          </a:p>
          <a:p>
            <a:pPr marL="457200" lvl="0" indent="-311150" algn="l" rtl="0">
              <a:lnSpc>
                <a:spcPct val="150000"/>
              </a:lnSpc>
              <a:spcBef>
                <a:spcPts val="0"/>
              </a:spcBef>
              <a:spcAft>
                <a:spcPts val="0"/>
              </a:spcAft>
              <a:buClr>
                <a:srgbClr val="FFFFFF"/>
              </a:buClr>
              <a:buSzPts val="1300"/>
              <a:buFont typeface="Lato"/>
              <a:buChar char="⬢"/>
            </a:pPr>
            <a:r>
              <a:rPr lang="en" sz="1300" dirty="0">
                <a:solidFill>
                  <a:srgbClr val="FFFFFF"/>
                </a:solidFill>
                <a:latin typeface="Lato"/>
                <a:ea typeface="Lato"/>
                <a:cs typeface="Lato"/>
                <a:sym typeface="Lato"/>
              </a:rPr>
              <a:t>No. of dependencies</a:t>
            </a:r>
            <a:endParaRPr sz="1300" dirty="0">
              <a:solidFill>
                <a:srgbClr val="FFFFFF"/>
              </a:solidFill>
              <a:latin typeface="Lato"/>
              <a:ea typeface="Lato"/>
              <a:cs typeface="Lato"/>
              <a:sym typeface="Lato"/>
            </a:endParaRPr>
          </a:p>
          <a:p>
            <a:pPr marL="457200" lvl="0" indent="-311150" algn="l" rtl="0">
              <a:lnSpc>
                <a:spcPct val="150000"/>
              </a:lnSpc>
              <a:spcBef>
                <a:spcPts val="0"/>
              </a:spcBef>
              <a:spcAft>
                <a:spcPts val="0"/>
              </a:spcAft>
              <a:buClr>
                <a:srgbClr val="FFFFFF"/>
              </a:buClr>
              <a:buSzPts val="1300"/>
              <a:buFont typeface="Lato"/>
              <a:buChar char="⬢"/>
            </a:pPr>
            <a:r>
              <a:rPr lang="en" sz="1300" dirty="0">
                <a:solidFill>
                  <a:srgbClr val="FFFFFF"/>
                </a:solidFill>
                <a:latin typeface="Lato"/>
                <a:ea typeface="Lato"/>
                <a:cs typeface="Lato"/>
                <a:sym typeface="Lato"/>
              </a:rPr>
              <a:t>Diversity of tech stack</a:t>
            </a:r>
            <a:endParaRPr sz="1300" dirty="0">
              <a:solidFill>
                <a:srgbClr val="FFFFFF"/>
              </a:solidFill>
              <a:latin typeface="Lato"/>
              <a:ea typeface="Lato"/>
              <a:cs typeface="Lato"/>
              <a:sym typeface="Lato"/>
            </a:endParaRPr>
          </a:p>
          <a:p>
            <a:pPr marL="0" lvl="0" indent="0" algn="l" rtl="0">
              <a:lnSpc>
                <a:spcPct val="150000"/>
              </a:lnSpc>
              <a:spcBef>
                <a:spcPts val="1600"/>
              </a:spcBef>
              <a:spcAft>
                <a:spcPts val="0"/>
              </a:spcAft>
              <a:buNone/>
            </a:pPr>
            <a:r>
              <a:rPr lang="en" sz="1300" dirty="0">
                <a:solidFill>
                  <a:srgbClr val="FFFFFF"/>
                </a:solidFill>
                <a:latin typeface="Lato"/>
                <a:ea typeface="Lato"/>
                <a:cs typeface="Lato"/>
                <a:sym typeface="Lato"/>
              </a:rPr>
              <a:t>Result:</a:t>
            </a:r>
            <a:endParaRPr sz="1300" dirty="0">
              <a:solidFill>
                <a:schemeClr val="lt1"/>
              </a:solidFill>
              <a:latin typeface="Lato"/>
              <a:ea typeface="Lato"/>
              <a:cs typeface="Lato"/>
              <a:sym typeface="Lato"/>
            </a:endParaRPr>
          </a:p>
          <a:p>
            <a:pPr marL="457200" lvl="0" indent="-311150" algn="l" rtl="0">
              <a:lnSpc>
                <a:spcPct val="150000"/>
              </a:lnSpc>
              <a:spcBef>
                <a:spcPts val="0"/>
              </a:spcBef>
              <a:spcAft>
                <a:spcPts val="0"/>
              </a:spcAft>
              <a:buClr>
                <a:schemeClr val="lt1"/>
              </a:buClr>
              <a:buSzPts val="1300"/>
              <a:buFont typeface="Lato"/>
              <a:buChar char="⬢"/>
            </a:pPr>
            <a:r>
              <a:rPr lang="en" sz="1300" dirty="0">
                <a:solidFill>
                  <a:schemeClr val="lt1"/>
                </a:solidFill>
                <a:latin typeface="Lato"/>
                <a:ea typeface="Lato"/>
                <a:cs typeface="Lato"/>
                <a:sym typeface="Lato"/>
              </a:rPr>
              <a:t>Toolchain efficiency severely degrades if unmanaged</a:t>
            </a:r>
            <a:endParaRPr sz="1300" dirty="0">
              <a:solidFill>
                <a:schemeClr val="lt1"/>
              </a:solidFill>
              <a:latin typeface="Lato"/>
              <a:ea typeface="Lato"/>
              <a:cs typeface="Lato"/>
              <a:sym typeface="Lato"/>
            </a:endParaRPr>
          </a:p>
          <a:p>
            <a:pPr marL="457200" lvl="0" indent="-311150" algn="l" rtl="0">
              <a:lnSpc>
                <a:spcPct val="150000"/>
              </a:lnSpc>
              <a:spcBef>
                <a:spcPts val="0"/>
              </a:spcBef>
              <a:spcAft>
                <a:spcPts val="0"/>
              </a:spcAft>
              <a:buClr>
                <a:schemeClr val="lt1"/>
              </a:buClr>
              <a:buSzPts val="1300"/>
              <a:buFont typeface="Lato"/>
              <a:buChar char="⬢"/>
            </a:pPr>
            <a:r>
              <a:rPr lang="en" sz="1300" dirty="0">
                <a:solidFill>
                  <a:schemeClr val="lt1"/>
                </a:solidFill>
                <a:latin typeface="Lato"/>
                <a:ea typeface="Lato"/>
                <a:cs typeface="Lato"/>
                <a:sym typeface="Lato"/>
              </a:rPr>
              <a:t>The return of growing the team becomes more and more marginal</a:t>
            </a:r>
            <a:endParaRPr sz="1300" dirty="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8"/>
          <p:cNvSpPr txBox="1"/>
          <p:nvPr/>
        </p:nvSpPr>
        <p:spPr>
          <a:xfrm>
            <a:off x="1297500" y="317550"/>
            <a:ext cx="7038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2303A"/>
                </a:solidFill>
                <a:latin typeface="Lato"/>
                <a:ea typeface="Lato"/>
                <a:cs typeface="Lato"/>
                <a:sym typeface="Lato"/>
              </a:rPr>
              <a:t>A Day in the Life of Enterprise Developers</a:t>
            </a:r>
            <a:endParaRPr sz="2400" dirty="0">
              <a:solidFill>
                <a:srgbClr val="02303A"/>
              </a:solidFill>
              <a:latin typeface="Lato"/>
              <a:ea typeface="Lato"/>
              <a:cs typeface="Lato"/>
              <a:sym typeface="Lato"/>
            </a:endParaRPr>
          </a:p>
        </p:txBody>
      </p:sp>
      <p:pic>
        <p:nvPicPr>
          <p:cNvPr id="227" name="Google Shape;227;p18"/>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sp>
        <p:nvSpPr>
          <p:cNvPr id="228" name="Google Shape;228;p18"/>
          <p:cNvSpPr/>
          <p:nvPr/>
        </p:nvSpPr>
        <p:spPr>
          <a:xfrm>
            <a:off x="2337239" y="2130185"/>
            <a:ext cx="1344000" cy="270000"/>
          </a:xfrm>
          <a:prstGeom prst="roundRect">
            <a:avLst>
              <a:gd name="adj" fmla="val 16667"/>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F8F8F8"/>
                </a:solidFill>
                <a:latin typeface="Lato Light"/>
                <a:ea typeface="Lato Light"/>
                <a:cs typeface="Lato Light"/>
                <a:sym typeface="Lato Light"/>
              </a:rPr>
              <a:t>Code</a:t>
            </a:r>
            <a:endParaRPr sz="1400" b="0" i="0" u="none" strike="noStrike" cap="none">
              <a:solidFill>
                <a:srgbClr val="000000"/>
              </a:solidFill>
              <a:latin typeface="Arial"/>
              <a:ea typeface="Arial"/>
              <a:cs typeface="Arial"/>
              <a:sym typeface="Arial"/>
            </a:endParaRPr>
          </a:p>
        </p:txBody>
      </p:sp>
      <p:pic>
        <p:nvPicPr>
          <p:cNvPr id="229" name="Google Shape;229;p18"/>
          <p:cNvPicPr preferRelativeResize="0"/>
          <p:nvPr/>
        </p:nvPicPr>
        <p:blipFill rotWithShape="1">
          <a:blip r:embed="rId4">
            <a:alphaModFix/>
          </a:blip>
          <a:srcRect/>
          <a:stretch/>
        </p:blipFill>
        <p:spPr>
          <a:xfrm>
            <a:off x="580732" y="1144346"/>
            <a:ext cx="4744399" cy="3465951"/>
          </a:xfrm>
          <a:prstGeom prst="rect">
            <a:avLst/>
          </a:prstGeom>
          <a:noFill/>
          <a:ln w="9525" cap="flat" cmpd="sng">
            <a:solidFill>
              <a:srgbClr val="C4C7CB"/>
            </a:solidFill>
            <a:prstDash val="solid"/>
            <a:round/>
            <a:headEnd type="none" w="sm" len="sm"/>
            <a:tailEnd type="none" w="sm" len="sm"/>
          </a:ln>
          <a:effectLst>
            <a:outerShdw blurRad="57150" dist="19050" dir="5400000" algn="bl" rotWithShape="0">
              <a:schemeClr val="accent5">
                <a:alpha val="50000"/>
              </a:schemeClr>
            </a:outerShdw>
          </a:effectLst>
        </p:spPr>
      </p:pic>
      <p:sp>
        <p:nvSpPr>
          <p:cNvPr id="230" name="Google Shape;230;p18"/>
          <p:cNvSpPr/>
          <p:nvPr/>
        </p:nvSpPr>
        <p:spPr>
          <a:xfrm>
            <a:off x="638503" y="3672989"/>
            <a:ext cx="1300800" cy="8946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31" name="Google Shape;231;p18"/>
          <p:cNvSpPr/>
          <p:nvPr/>
        </p:nvSpPr>
        <p:spPr>
          <a:xfrm>
            <a:off x="2337239" y="2155569"/>
            <a:ext cx="1344000" cy="421500"/>
          </a:xfrm>
          <a:prstGeom prst="roundRect">
            <a:avLst>
              <a:gd name="adj" fmla="val 16667"/>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F8F8F8"/>
                </a:solidFill>
                <a:latin typeface="Lato Light"/>
                <a:ea typeface="Lato Light"/>
                <a:cs typeface="Lato Light"/>
                <a:sym typeface="Lato Light"/>
              </a:rPr>
              <a:t>Code</a:t>
            </a:r>
            <a:endParaRPr sz="1400" b="0" i="0" u="none" strike="noStrike" cap="none">
              <a:solidFill>
                <a:srgbClr val="000000"/>
              </a:solidFill>
              <a:latin typeface="Arial"/>
              <a:ea typeface="Arial"/>
              <a:cs typeface="Arial"/>
              <a:sym typeface="Arial"/>
            </a:endParaRPr>
          </a:p>
        </p:txBody>
      </p:sp>
      <p:sp>
        <p:nvSpPr>
          <p:cNvPr id="232" name="Google Shape;232;p18"/>
          <p:cNvSpPr/>
          <p:nvPr/>
        </p:nvSpPr>
        <p:spPr>
          <a:xfrm>
            <a:off x="3602810" y="2523438"/>
            <a:ext cx="1644900" cy="107400"/>
          </a:xfrm>
          <a:prstGeom prst="roundRect">
            <a:avLst>
              <a:gd name="adj" fmla="val 16667"/>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8F8F8"/>
                </a:solidFill>
                <a:latin typeface="Lato Light"/>
                <a:ea typeface="Lato Light"/>
                <a:cs typeface="Lato Light"/>
                <a:sym typeface="Lato Light"/>
              </a:rPr>
              <a:t>Wait Time for Local Build</a:t>
            </a:r>
            <a:endParaRPr sz="1400" b="0" i="0" u="none" strike="noStrike" cap="none">
              <a:solidFill>
                <a:srgbClr val="000000"/>
              </a:solidFill>
              <a:latin typeface="Arial"/>
              <a:ea typeface="Arial"/>
              <a:cs typeface="Arial"/>
              <a:sym typeface="Arial"/>
            </a:endParaRPr>
          </a:p>
        </p:txBody>
      </p:sp>
      <p:sp>
        <p:nvSpPr>
          <p:cNvPr id="233" name="Google Shape;233;p18"/>
          <p:cNvSpPr/>
          <p:nvPr/>
        </p:nvSpPr>
        <p:spPr>
          <a:xfrm>
            <a:off x="3602810" y="2642812"/>
            <a:ext cx="1644900" cy="218700"/>
          </a:xfrm>
          <a:prstGeom prst="roundRect">
            <a:avLst>
              <a:gd name="adj" fmla="val 16667"/>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8F8F8"/>
                </a:solidFill>
                <a:latin typeface="Lato Light"/>
                <a:ea typeface="Lato Light"/>
                <a:cs typeface="Lato Light"/>
                <a:sym typeface="Lato Light"/>
              </a:rPr>
              <a:t>Debug Build Failure</a:t>
            </a:r>
            <a:endParaRPr sz="1400" b="0" i="0" u="none" strike="noStrike" cap="none">
              <a:solidFill>
                <a:srgbClr val="000000"/>
              </a:solidFill>
              <a:latin typeface="Arial"/>
              <a:ea typeface="Arial"/>
              <a:cs typeface="Arial"/>
              <a:sym typeface="Arial"/>
            </a:endParaRPr>
          </a:p>
        </p:txBody>
      </p:sp>
      <p:sp>
        <p:nvSpPr>
          <p:cNvPr id="234" name="Google Shape;234;p18"/>
          <p:cNvSpPr/>
          <p:nvPr/>
        </p:nvSpPr>
        <p:spPr>
          <a:xfrm>
            <a:off x="2337238" y="2891467"/>
            <a:ext cx="2866800" cy="270000"/>
          </a:xfrm>
          <a:prstGeom prst="roundRect">
            <a:avLst>
              <a:gd name="adj" fmla="val 16667"/>
            </a:avLst>
          </a:prstGeom>
          <a:solidFill>
            <a:srgbClr val="C4C7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2F1E05"/>
                </a:solidFill>
                <a:latin typeface="Lato Light"/>
                <a:ea typeface="Lato Light"/>
                <a:cs typeface="Lato Light"/>
                <a:sym typeface="Lato Light"/>
              </a:rPr>
              <a:t>Lunch/Ping Pong</a:t>
            </a:r>
            <a:endParaRPr sz="1400" b="0" i="0" u="none" strike="noStrike" cap="none">
              <a:solidFill>
                <a:srgbClr val="000000"/>
              </a:solidFill>
              <a:latin typeface="Arial"/>
              <a:ea typeface="Arial"/>
              <a:cs typeface="Arial"/>
              <a:sym typeface="Arial"/>
            </a:endParaRPr>
          </a:p>
        </p:txBody>
      </p:sp>
      <p:sp>
        <p:nvSpPr>
          <p:cNvPr id="235" name="Google Shape;235;p18"/>
          <p:cNvSpPr/>
          <p:nvPr/>
        </p:nvSpPr>
        <p:spPr>
          <a:xfrm>
            <a:off x="2337239" y="3189043"/>
            <a:ext cx="1344000" cy="270000"/>
          </a:xfrm>
          <a:prstGeom prst="roundRect">
            <a:avLst>
              <a:gd name="adj" fmla="val 16667"/>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F8F8F8"/>
                </a:solidFill>
                <a:latin typeface="Lato Light"/>
                <a:ea typeface="Lato Light"/>
                <a:cs typeface="Lato Light"/>
                <a:sym typeface="Lato Light"/>
              </a:rPr>
              <a:t>Code</a:t>
            </a:r>
            <a:endParaRPr sz="1400" b="0" i="0" u="none" strike="noStrike" cap="none">
              <a:solidFill>
                <a:srgbClr val="000000"/>
              </a:solidFill>
              <a:latin typeface="Arial"/>
              <a:ea typeface="Arial"/>
              <a:cs typeface="Arial"/>
              <a:sym typeface="Arial"/>
            </a:endParaRPr>
          </a:p>
        </p:txBody>
      </p:sp>
      <p:sp>
        <p:nvSpPr>
          <p:cNvPr id="236" name="Google Shape;236;p18"/>
          <p:cNvSpPr/>
          <p:nvPr/>
        </p:nvSpPr>
        <p:spPr>
          <a:xfrm>
            <a:off x="3602810" y="3402319"/>
            <a:ext cx="1644900" cy="107400"/>
          </a:xfrm>
          <a:prstGeom prst="roundRect">
            <a:avLst>
              <a:gd name="adj" fmla="val 16667"/>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8F8F8"/>
                </a:solidFill>
                <a:latin typeface="Lato Light"/>
                <a:ea typeface="Lato Light"/>
                <a:cs typeface="Lato Light"/>
                <a:sym typeface="Lato Light"/>
              </a:rPr>
              <a:t>Wait Time for Local Build</a:t>
            </a:r>
            <a:endParaRPr sz="1400" b="0" i="0" u="none" strike="noStrike" cap="none">
              <a:solidFill>
                <a:srgbClr val="000000"/>
              </a:solidFill>
              <a:latin typeface="Arial"/>
              <a:ea typeface="Arial"/>
              <a:cs typeface="Arial"/>
              <a:sym typeface="Arial"/>
            </a:endParaRPr>
          </a:p>
        </p:txBody>
      </p:sp>
      <p:sp>
        <p:nvSpPr>
          <p:cNvPr id="237" name="Google Shape;237;p18"/>
          <p:cNvSpPr/>
          <p:nvPr/>
        </p:nvSpPr>
        <p:spPr>
          <a:xfrm>
            <a:off x="3602810" y="3896262"/>
            <a:ext cx="1644900" cy="272400"/>
          </a:xfrm>
          <a:prstGeom prst="roundRect">
            <a:avLst>
              <a:gd name="adj" fmla="val 16667"/>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8F8F8"/>
                </a:solidFill>
                <a:latin typeface="Lato Light"/>
                <a:ea typeface="Lato Light"/>
                <a:cs typeface="Lato Light"/>
                <a:sym typeface="Lato Light"/>
              </a:rPr>
              <a:t>Investigate/Fix Flaky Tests</a:t>
            </a:r>
            <a:endParaRPr sz="1400" b="0" i="0" u="none" strike="noStrike" cap="none">
              <a:solidFill>
                <a:srgbClr val="000000"/>
              </a:solidFill>
              <a:latin typeface="Arial"/>
              <a:ea typeface="Arial"/>
              <a:cs typeface="Arial"/>
              <a:sym typeface="Arial"/>
            </a:endParaRPr>
          </a:p>
        </p:txBody>
      </p:sp>
      <p:sp>
        <p:nvSpPr>
          <p:cNvPr id="238" name="Google Shape;238;p18"/>
          <p:cNvSpPr/>
          <p:nvPr/>
        </p:nvSpPr>
        <p:spPr>
          <a:xfrm>
            <a:off x="2337239" y="3604414"/>
            <a:ext cx="1344000" cy="270000"/>
          </a:xfrm>
          <a:prstGeom prst="roundRect">
            <a:avLst>
              <a:gd name="adj" fmla="val 16667"/>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 sz="1050" b="0" i="0" u="none" strike="noStrike" cap="none">
                <a:solidFill>
                  <a:srgbClr val="F8F8F8"/>
                </a:solidFill>
                <a:latin typeface="Lato Light"/>
                <a:ea typeface="Lato Light"/>
                <a:cs typeface="Lato Light"/>
                <a:sym typeface="Lato Light"/>
              </a:rPr>
              <a:t>Sprint</a:t>
            </a:r>
            <a:endParaRPr sz="1400" b="0" i="0" u="none" strike="noStrike" cap="none">
              <a:solidFill>
                <a:srgbClr val="000000"/>
              </a:solidFill>
              <a:latin typeface="Arial"/>
              <a:ea typeface="Arial"/>
              <a:cs typeface="Arial"/>
              <a:sym typeface="Arial"/>
            </a:endParaRPr>
          </a:p>
        </p:txBody>
      </p:sp>
      <p:sp>
        <p:nvSpPr>
          <p:cNvPr id="239" name="Google Shape;239;p18"/>
          <p:cNvSpPr/>
          <p:nvPr/>
        </p:nvSpPr>
        <p:spPr>
          <a:xfrm>
            <a:off x="3602810" y="3537410"/>
            <a:ext cx="1644900" cy="272400"/>
          </a:xfrm>
          <a:prstGeom prst="roundRect">
            <a:avLst>
              <a:gd name="adj" fmla="val 16667"/>
            </a:avLst>
          </a:prstGeom>
          <a:solidFill>
            <a:srgbClr val="C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8F8F8"/>
                </a:solidFill>
                <a:latin typeface="Lato Light"/>
                <a:ea typeface="Lato Light"/>
                <a:cs typeface="Lato Light"/>
                <a:sym typeface="Lato Light"/>
              </a:rPr>
              <a:t>Waiting time for CI Build</a:t>
            </a:r>
            <a:endParaRPr sz="1400" b="0" i="0" u="none" strike="noStrike" cap="none">
              <a:solidFill>
                <a:srgbClr val="000000"/>
              </a:solidFill>
              <a:latin typeface="Arial"/>
              <a:ea typeface="Arial"/>
              <a:cs typeface="Arial"/>
              <a:sym typeface="Arial"/>
            </a:endParaRPr>
          </a:p>
        </p:txBody>
      </p:sp>
      <p:sp>
        <p:nvSpPr>
          <p:cNvPr id="240" name="Google Shape;240;p18"/>
          <p:cNvSpPr txBox="1"/>
          <p:nvPr/>
        </p:nvSpPr>
        <p:spPr>
          <a:xfrm>
            <a:off x="6226561" y="2182519"/>
            <a:ext cx="2527800" cy="1273500"/>
          </a:xfrm>
          <a:prstGeom prst="rect">
            <a:avLst/>
          </a:prstGeom>
          <a:noFill/>
          <a:ln>
            <a:noFill/>
          </a:ln>
        </p:spPr>
        <p:txBody>
          <a:bodyPr spcFirstLastPara="1" wrap="square" lIns="32750" tIns="32750" rIns="32750" bIns="32750" anchor="t" anchorCtr="0">
            <a:noAutofit/>
          </a:bodyPr>
          <a:lstStyle/>
          <a:p>
            <a:pPr marL="0" marR="0" lvl="0" indent="0" algn="l" rtl="0">
              <a:lnSpc>
                <a:spcPct val="100000"/>
              </a:lnSpc>
              <a:spcBef>
                <a:spcPts val="0"/>
              </a:spcBef>
              <a:spcAft>
                <a:spcPts val="0"/>
              </a:spcAft>
              <a:buClr>
                <a:srgbClr val="53585F"/>
              </a:buClr>
              <a:buSzPts val="900"/>
              <a:buFont typeface="Lato Light"/>
              <a:buNone/>
            </a:pPr>
            <a:r>
              <a:rPr lang="en-US" sz="2400" i="0" u="none" strike="noStrike" cap="none" dirty="0">
                <a:solidFill>
                  <a:srgbClr val="0097A7"/>
                </a:solidFill>
                <a:latin typeface="Calibri" panose="020F0502020204030204" pitchFamily="34" charset="0"/>
                <a:ea typeface="Lato"/>
                <a:cs typeface="Calibri" panose="020F0502020204030204" pitchFamily="34" charset="0"/>
                <a:sym typeface="Lato"/>
              </a:rPr>
              <a:t>DPE Outcome</a:t>
            </a:r>
            <a:endParaRPr sz="1400" i="0" u="none" strike="noStrike" cap="none" dirty="0">
              <a:solidFill>
                <a:srgbClr val="0097A7"/>
              </a:solidFill>
              <a:latin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Clr>
                <a:srgbClr val="53585F"/>
              </a:buClr>
              <a:buSzPts val="900"/>
              <a:buFont typeface="Lato Light"/>
              <a:buNone/>
            </a:pPr>
            <a:r>
              <a:rPr lang="en" sz="2000" b="1" i="0" u="none" strike="noStrike" cap="none" dirty="0">
                <a:solidFill>
                  <a:srgbClr val="3E4247"/>
                </a:solidFill>
                <a:latin typeface="Calibri" panose="020F0502020204030204" pitchFamily="34" charset="0"/>
                <a:ea typeface="Lato"/>
                <a:cs typeface="Calibri" panose="020F0502020204030204" pitchFamily="34" charset="0"/>
                <a:sym typeface="Lato"/>
              </a:rPr>
              <a:t>Give developers hours back in their week to work on valuable solutions</a:t>
            </a:r>
            <a:endParaRPr sz="2000" b="1" i="0" u="none" strike="noStrike" cap="none" dirty="0">
              <a:solidFill>
                <a:srgbClr val="3E4247"/>
              </a:solidFill>
              <a:latin typeface="Calibri" panose="020F0502020204030204" pitchFamily="34" charset="0"/>
              <a:ea typeface="Lato Light"/>
              <a:cs typeface="Calibri" panose="020F0502020204030204" pitchFamily="34" charset="0"/>
              <a:sym typeface="Lato Light"/>
            </a:endParaRPr>
          </a:p>
        </p:txBody>
      </p:sp>
      <p:sp>
        <p:nvSpPr>
          <p:cNvPr id="241" name="Google Shape;241;p18"/>
          <p:cNvSpPr/>
          <p:nvPr/>
        </p:nvSpPr>
        <p:spPr>
          <a:xfrm>
            <a:off x="5437746" y="2433862"/>
            <a:ext cx="676200" cy="855300"/>
          </a:xfrm>
          <a:prstGeom prst="rightArrow">
            <a:avLst>
              <a:gd name="adj1" fmla="val 50000"/>
              <a:gd name="adj2" fmla="val 50000"/>
            </a:avLst>
          </a:prstGeom>
          <a:solidFill>
            <a:srgbClr val="A2C4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2303A"/>
        </a:solidFill>
        <a:effectLst/>
      </p:bgPr>
    </p:bg>
    <p:spTree>
      <p:nvGrpSpPr>
        <p:cNvPr id="1" name="Shape 154"/>
        <p:cNvGrpSpPr/>
        <p:nvPr/>
      </p:nvGrpSpPr>
      <p:grpSpPr>
        <a:xfrm>
          <a:off x="0" y="0"/>
          <a:ext cx="0" cy="0"/>
          <a:chOff x="0" y="0"/>
          <a:chExt cx="0" cy="0"/>
        </a:xfrm>
      </p:grpSpPr>
      <p:pic>
        <p:nvPicPr>
          <p:cNvPr id="155" name="Google Shape;155;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6" name="Google Shape;156;p25"/>
          <p:cNvSpPr txBox="1"/>
          <p:nvPr/>
        </p:nvSpPr>
        <p:spPr>
          <a:xfrm>
            <a:off x="1418310" y="907095"/>
            <a:ext cx="56799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FFFFFF"/>
                </a:solidFill>
                <a:latin typeface="Lato"/>
                <a:ea typeface="Lato"/>
                <a:cs typeface="Lato"/>
                <a:sym typeface="Lato"/>
              </a:rPr>
              <a:t>Teams work far from their true potential</a:t>
            </a:r>
            <a:endParaRPr sz="2400" dirty="0">
              <a:solidFill>
                <a:srgbClr val="FFFFFF"/>
              </a:solidFill>
              <a:latin typeface="Lato"/>
              <a:ea typeface="Lato"/>
              <a:cs typeface="Lato"/>
              <a:sym typeface="Lato"/>
            </a:endParaRPr>
          </a:p>
        </p:txBody>
      </p:sp>
      <p:pic>
        <p:nvPicPr>
          <p:cNvPr id="157" name="Google Shape;157;p25"/>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603104" y="4718726"/>
            <a:ext cx="441614" cy="325500"/>
          </a:xfrm>
          <a:prstGeom prst="rect">
            <a:avLst/>
          </a:prstGeom>
          <a:noFill/>
          <a:ln>
            <a:noFill/>
          </a:ln>
        </p:spPr>
      </p:pic>
      <p:sp>
        <p:nvSpPr>
          <p:cNvPr id="5" name="Google Shape;163;p26">
            <a:extLst>
              <a:ext uri="{FF2B5EF4-FFF2-40B4-BE49-F238E27FC236}">
                <a16:creationId xmlns:a16="http://schemas.microsoft.com/office/drawing/2014/main" id="{79A163BD-D1F4-F545-BF4B-D7A8F6504D83}"/>
              </a:ext>
            </a:extLst>
          </p:cNvPr>
          <p:cNvSpPr txBox="1"/>
          <p:nvPr/>
        </p:nvSpPr>
        <p:spPr>
          <a:xfrm>
            <a:off x="1418310" y="2039659"/>
            <a:ext cx="7038900" cy="91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dirty="0">
                <a:solidFill>
                  <a:srgbClr val="FFFFFF"/>
                </a:solidFill>
                <a:latin typeface="Lato"/>
                <a:ea typeface="Lato"/>
                <a:cs typeface="Lato"/>
                <a:sym typeface="Lato"/>
              </a:rPr>
              <a:t>Developer Productivity affects Developer Happiness </a:t>
            </a:r>
            <a:endParaRPr sz="2400" dirty="0">
              <a:solidFill>
                <a:srgbClr val="FFFFFF"/>
              </a:solidFill>
              <a:latin typeface="Lato"/>
              <a:ea typeface="Lato"/>
              <a:cs typeface="Lato"/>
              <a:sym typeface="Lato"/>
            </a:endParaRPr>
          </a:p>
        </p:txBody>
      </p:sp>
      <p:sp>
        <p:nvSpPr>
          <p:cNvPr id="7" name="Google Shape;170;p27">
            <a:extLst>
              <a:ext uri="{FF2B5EF4-FFF2-40B4-BE49-F238E27FC236}">
                <a16:creationId xmlns:a16="http://schemas.microsoft.com/office/drawing/2014/main" id="{E94ABFA5-623E-9648-8ECA-0E670FDBD144}"/>
              </a:ext>
            </a:extLst>
          </p:cNvPr>
          <p:cNvSpPr txBox="1"/>
          <p:nvPr/>
        </p:nvSpPr>
        <p:spPr>
          <a:xfrm>
            <a:off x="1418310" y="3426665"/>
            <a:ext cx="7038900" cy="91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dirty="0">
                <a:solidFill>
                  <a:srgbClr val="FFFFFF"/>
                </a:solidFill>
                <a:latin typeface="Lato"/>
                <a:ea typeface="Lato"/>
                <a:cs typeface="Lato"/>
                <a:sym typeface="Lato"/>
              </a:rPr>
              <a:t>Low Developer Productivity is blocking </a:t>
            </a:r>
            <a:endParaRPr sz="2400" dirty="0">
              <a:solidFill>
                <a:srgbClr val="FFFFFF"/>
              </a:solidFill>
              <a:latin typeface="Lato"/>
              <a:ea typeface="Lato"/>
              <a:cs typeface="Lato"/>
              <a:sym typeface="Lato"/>
            </a:endParaRPr>
          </a:p>
          <a:p>
            <a:pPr marL="0" lvl="0" indent="0" rtl="0">
              <a:spcBef>
                <a:spcPts val="0"/>
              </a:spcBef>
              <a:spcAft>
                <a:spcPts val="0"/>
              </a:spcAft>
              <a:buNone/>
            </a:pPr>
            <a:r>
              <a:rPr lang="en" sz="2400" dirty="0">
                <a:solidFill>
                  <a:srgbClr val="FFFFFF"/>
                </a:solidFill>
                <a:latin typeface="Lato"/>
                <a:ea typeface="Lato"/>
                <a:cs typeface="Lato"/>
                <a:sym typeface="Lato"/>
              </a:rPr>
              <a:t>business innovations</a:t>
            </a:r>
            <a:endParaRPr sz="2400" dirty="0">
              <a:solidFill>
                <a:srgbClr val="FFFFFF"/>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8209</TotalTime>
  <Words>1827</Words>
  <Application>Microsoft Macintosh PowerPoint</Application>
  <PresentationFormat>On-screen Show (16:9)</PresentationFormat>
  <Paragraphs>198</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Calibri</vt:lpstr>
      <vt:lpstr>Arial</vt:lpstr>
      <vt:lpstr>Lato</vt:lpstr>
      <vt:lpstr>Consolas</vt:lpstr>
      <vt:lpstr>Lato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Justin Reock</cp:lastModifiedBy>
  <cp:revision>75</cp:revision>
  <dcterms:modified xsi:type="dcterms:W3CDTF">2021-09-17T16:11:33Z</dcterms:modified>
</cp:coreProperties>
</file>